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78" r:id="rId6"/>
    <p:sldId id="280" r:id="rId7"/>
    <p:sldId id="266" r:id="rId8"/>
    <p:sldId id="279" r:id="rId9"/>
    <p:sldId id="259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rson ." initials="E." lastIdx="1" clrIdx="0">
    <p:extLst>
      <p:ext uri="{19B8F6BF-5375-455C-9EA6-DF929625EA0E}">
        <p15:presenceInfo xmlns:p15="http://schemas.microsoft.com/office/powerpoint/2012/main" userId="1318509cb26f20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7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462" y="-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s\Downloads\Indicadores%20de%20Produ&#231;&#227;o-%20H.%20Riverside%20e%20H.%20Santa%20Cla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emers\Downloads\Indicadores%20de%20Produ&#231;&#227;o-%20H.%20Riverside%20e%20H.%20Santa%20Cla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Saídas</a:t>
            </a:r>
            <a:r>
              <a:rPr lang="pt-BR" baseline="0"/>
              <a:t> Hospitalares-H. Riverside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TABULAÇÃO!$B$1:$B$2</c:f>
              <c:strCache>
                <c:ptCount val="2"/>
                <c:pt idx="0">
                  <c:v>Hospital Riverside</c:v>
                </c:pt>
                <c:pt idx="1">
                  <c:v>Maio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(TABULAÇÃO!$A$3:$A$9,TABULAÇÃO!$A$21:$A$27)</c:f>
              <c:strCache>
                <c:ptCount val="14"/>
                <c:pt idx="0">
                  <c:v>Alta</c:v>
                </c:pt>
                <c:pt idx="1">
                  <c:v>Transferencia Externa</c:v>
                </c:pt>
                <c:pt idx="2">
                  <c:v>Tranferencia Interna</c:v>
                </c:pt>
                <c:pt idx="3">
                  <c:v>Evasão</c:v>
                </c:pt>
                <c:pt idx="4">
                  <c:v>óbitos&lt; 24 horas</c:v>
                </c:pt>
                <c:pt idx="5">
                  <c:v>óbitos &gt;24 horas</c:v>
                </c:pt>
                <c:pt idx="6">
                  <c:v>Total de saídas </c:v>
                </c:pt>
                <c:pt idx="8">
                  <c:v>Taxa de mortalidade Geral</c:v>
                </c:pt>
                <c:pt idx="9">
                  <c:v>Taxa de mortalidade Institucional</c:v>
                </c:pt>
                <c:pt idx="10">
                  <c:v>Taxa de ocupação </c:v>
                </c:pt>
                <c:pt idx="11">
                  <c:v>Média de Permanência </c:v>
                </c:pt>
                <c:pt idx="12">
                  <c:v>índice de Rotatividade Saídas/Leito</c:v>
                </c:pt>
                <c:pt idx="13">
                  <c:v>Taxa de Infecção Hospitalar</c:v>
                </c:pt>
              </c:strCache>
            </c:strRef>
          </c:cat>
          <c:val>
            <c:numRef>
              <c:f>(TABULAÇÃO!$B$3:$B$9,TABULAÇÃO!$B$21:$B$27)</c:f>
              <c:numCache>
                <c:formatCode>General</c:formatCode>
                <c:ptCount val="14"/>
                <c:pt idx="0">
                  <c:v>54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65</c:v>
                </c:pt>
                <c:pt idx="7">
                  <c:v>0</c:v>
                </c:pt>
                <c:pt idx="8" formatCode="0.00%">
                  <c:v>1.12E-2</c:v>
                </c:pt>
                <c:pt idx="9" formatCode="0.00%">
                  <c:v>1.12E-2</c:v>
                </c:pt>
                <c:pt idx="10" formatCode="0.00%">
                  <c:v>0.1173</c:v>
                </c:pt>
                <c:pt idx="11">
                  <c:v>5.97</c:v>
                </c:pt>
                <c:pt idx="12">
                  <c:v>2.0299999999999998</c:v>
                </c:pt>
                <c:pt idx="13" formatCode="0.00%">
                  <c:v>1.54E-2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56-4556-99A1-0F631A63441B}"/>
            </c:ext>
          </c:extLst>
        </c:ser>
        <c:ser>
          <c:idx val="1"/>
          <c:order val="1"/>
          <c:tx>
            <c:strRef>
              <c:f>TABULAÇÃO!$C$1:$C$2</c:f>
              <c:strCache>
                <c:ptCount val="2"/>
                <c:pt idx="0">
                  <c:v>Hospital Riverside</c:v>
                </c:pt>
                <c:pt idx="1">
                  <c:v>Junho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(TABULAÇÃO!$A$3:$A$9,TABULAÇÃO!$A$21:$A$27)</c:f>
              <c:strCache>
                <c:ptCount val="14"/>
                <c:pt idx="0">
                  <c:v>Alta</c:v>
                </c:pt>
                <c:pt idx="1">
                  <c:v>Transferencia Externa</c:v>
                </c:pt>
                <c:pt idx="2">
                  <c:v>Tranferencia Interna</c:v>
                </c:pt>
                <c:pt idx="3">
                  <c:v>Evasão</c:v>
                </c:pt>
                <c:pt idx="4">
                  <c:v>óbitos&lt; 24 horas</c:v>
                </c:pt>
                <c:pt idx="5">
                  <c:v>óbitos &gt;24 horas</c:v>
                </c:pt>
                <c:pt idx="6">
                  <c:v>Total de saídas </c:v>
                </c:pt>
                <c:pt idx="8">
                  <c:v>Taxa de mortalidade Geral</c:v>
                </c:pt>
                <c:pt idx="9">
                  <c:v>Taxa de mortalidade Institucional</c:v>
                </c:pt>
                <c:pt idx="10">
                  <c:v>Taxa de ocupação </c:v>
                </c:pt>
                <c:pt idx="11">
                  <c:v>Média de Permanência </c:v>
                </c:pt>
                <c:pt idx="12">
                  <c:v>índice de Rotatividade Saídas/Leito</c:v>
                </c:pt>
                <c:pt idx="13">
                  <c:v>Taxa de Infecção Hospitalar</c:v>
                </c:pt>
              </c:strCache>
            </c:strRef>
          </c:cat>
          <c:val>
            <c:numRef>
              <c:f>(TABULAÇÃO!$C$3:$C$9,TABULAÇÃO!$C$21:$C$27)</c:f>
              <c:numCache>
                <c:formatCode>General</c:formatCode>
                <c:ptCount val="14"/>
                <c:pt idx="0">
                  <c:v>49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61</c:v>
                </c:pt>
                <c:pt idx="7">
                  <c:v>0</c:v>
                </c:pt>
                <c:pt idx="8" formatCode="0.00%">
                  <c:v>0</c:v>
                </c:pt>
                <c:pt idx="9" formatCode="0.00%">
                  <c:v>0</c:v>
                </c:pt>
                <c:pt idx="10" formatCode="0.00%">
                  <c:v>0.17879999999999999</c:v>
                </c:pt>
                <c:pt idx="11">
                  <c:v>9.9700000000000006</c:v>
                </c:pt>
                <c:pt idx="12">
                  <c:v>1.91</c:v>
                </c:pt>
                <c:pt idx="13" formatCode="0.00%">
                  <c:v>3.2800000000000003E-2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56-4556-99A1-0F631A63441B}"/>
            </c:ext>
          </c:extLst>
        </c:ser>
        <c:ser>
          <c:idx val="2"/>
          <c:order val="2"/>
          <c:tx>
            <c:strRef>
              <c:f>TABULAÇÃO!$D$1:$D$2</c:f>
              <c:strCache>
                <c:ptCount val="2"/>
                <c:pt idx="0">
                  <c:v>Hospital Riverside</c:v>
                </c:pt>
                <c:pt idx="1">
                  <c:v>Julho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(TABULAÇÃO!$A$3:$A$9,TABULAÇÃO!$A$21:$A$27)</c:f>
              <c:strCache>
                <c:ptCount val="14"/>
                <c:pt idx="0">
                  <c:v>Alta</c:v>
                </c:pt>
                <c:pt idx="1">
                  <c:v>Transferencia Externa</c:v>
                </c:pt>
                <c:pt idx="2">
                  <c:v>Tranferencia Interna</c:v>
                </c:pt>
                <c:pt idx="3">
                  <c:v>Evasão</c:v>
                </c:pt>
                <c:pt idx="4">
                  <c:v>óbitos&lt; 24 horas</c:v>
                </c:pt>
                <c:pt idx="5">
                  <c:v>óbitos &gt;24 horas</c:v>
                </c:pt>
                <c:pt idx="6">
                  <c:v>Total de saídas </c:v>
                </c:pt>
                <c:pt idx="8">
                  <c:v>Taxa de mortalidade Geral</c:v>
                </c:pt>
                <c:pt idx="9">
                  <c:v>Taxa de mortalidade Institucional</c:v>
                </c:pt>
                <c:pt idx="10">
                  <c:v>Taxa de ocupação </c:v>
                </c:pt>
                <c:pt idx="11">
                  <c:v>Média de Permanência </c:v>
                </c:pt>
                <c:pt idx="12">
                  <c:v>índice de Rotatividade Saídas/Leito</c:v>
                </c:pt>
                <c:pt idx="13">
                  <c:v>Taxa de Infecção Hospitalar</c:v>
                </c:pt>
              </c:strCache>
            </c:strRef>
          </c:cat>
          <c:val>
            <c:numRef>
              <c:f>(TABULAÇÃO!$D$3:$D$9,TABULAÇÃO!$D$21:$D$27)</c:f>
              <c:numCache>
                <c:formatCode>General</c:formatCode>
                <c:ptCount val="14"/>
                <c:pt idx="0">
                  <c:v>136</c:v>
                </c:pt>
                <c:pt idx="1">
                  <c:v>19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14</c:v>
                </c:pt>
                <c:pt idx="6">
                  <c:v>171</c:v>
                </c:pt>
                <c:pt idx="7">
                  <c:v>0</c:v>
                </c:pt>
                <c:pt idx="8" formatCode="0.00%">
                  <c:v>8.1900000000000001E-2</c:v>
                </c:pt>
                <c:pt idx="9" formatCode="0.00%">
                  <c:v>8.1900000000000001E-2</c:v>
                </c:pt>
                <c:pt idx="10" formatCode="0.00%">
                  <c:v>0.53139999999999998</c:v>
                </c:pt>
                <c:pt idx="11">
                  <c:v>10.6</c:v>
                </c:pt>
                <c:pt idx="12">
                  <c:v>1.8</c:v>
                </c:pt>
                <c:pt idx="13" formatCode="0.00%">
                  <c:v>1.17E-2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56-4556-99A1-0F631A63441B}"/>
            </c:ext>
          </c:extLst>
        </c:ser>
        <c:ser>
          <c:idx val="3"/>
          <c:order val="3"/>
          <c:tx>
            <c:strRef>
              <c:f>TABULAÇÃO!$E$1:$E$2</c:f>
              <c:strCache>
                <c:ptCount val="2"/>
                <c:pt idx="0">
                  <c:v>Hospital Riverside</c:v>
                </c:pt>
                <c:pt idx="1">
                  <c:v>Agosto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(TABULAÇÃO!$A$3:$A$9,TABULAÇÃO!$A$21:$A$27)</c:f>
              <c:strCache>
                <c:ptCount val="14"/>
                <c:pt idx="0">
                  <c:v>Alta</c:v>
                </c:pt>
                <c:pt idx="1">
                  <c:v>Transferencia Externa</c:v>
                </c:pt>
                <c:pt idx="2">
                  <c:v>Tranferencia Interna</c:v>
                </c:pt>
                <c:pt idx="3">
                  <c:v>Evasão</c:v>
                </c:pt>
                <c:pt idx="4">
                  <c:v>óbitos&lt; 24 horas</c:v>
                </c:pt>
                <c:pt idx="5">
                  <c:v>óbitos &gt;24 horas</c:v>
                </c:pt>
                <c:pt idx="6">
                  <c:v>Total de saídas </c:v>
                </c:pt>
                <c:pt idx="8">
                  <c:v>Taxa de mortalidade Geral</c:v>
                </c:pt>
                <c:pt idx="9">
                  <c:v>Taxa de mortalidade Institucional</c:v>
                </c:pt>
                <c:pt idx="10">
                  <c:v>Taxa de ocupação </c:v>
                </c:pt>
                <c:pt idx="11">
                  <c:v>Média de Permanência </c:v>
                </c:pt>
                <c:pt idx="12">
                  <c:v>índice de Rotatividade Saídas/Leito</c:v>
                </c:pt>
                <c:pt idx="13">
                  <c:v>Taxa de Infecção Hospitalar</c:v>
                </c:pt>
              </c:strCache>
            </c:strRef>
          </c:cat>
          <c:val>
            <c:numRef>
              <c:f>(TABULAÇÃO!$E$3:$E$9,TABULAÇÃO!$E$21:$E$27)</c:f>
              <c:numCache>
                <c:formatCode>General</c:formatCode>
                <c:ptCount val="14"/>
                <c:pt idx="0">
                  <c:v>75</c:v>
                </c:pt>
                <c:pt idx="1">
                  <c:v>12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  <c:pt idx="5">
                  <c:v>6</c:v>
                </c:pt>
                <c:pt idx="6">
                  <c:v>100</c:v>
                </c:pt>
                <c:pt idx="7">
                  <c:v>0</c:v>
                </c:pt>
                <c:pt idx="8" formatCode="0.00%">
                  <c:v>7.0000000000000007E-2</c:v>
                </c:pt>
                <c:pt idx="9" formatCode="0.00%">
                  <c:v>0.06</c:v>
                </c:pt>
                <c:pt idx="10" formatCode="0.00%">
                  <c:v>0.37509999999999999</c:v>
                </c:pt>
                <c:pt idx="11" formatCode="\ * #,##0.00&quot;       &quot;;\-* #,##0.00&quot;       &quot;;\ * \-#&quot;       &quot;;\ @\ ">
                  <c:v>12.79</c:v>
                </c:pt>
                <c:pt idx="12">
                  <c:v>1.05</c:v>
                </c:pt>
                <c:pt idx="13" formatCode="0.00%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56-4556-99A1-0F631A63441B}"/>
            </c:ext>
          </c:extLst>
        </c:ser>
        <c:ser>
          <c:idx val="4"/>
          <c:order val="4"/>
          <c:tx>
            <c:strRef>
              <c:f>TABULAÇÃO!$F$1:$F$2</c:f>
              <c:strCache>
                <c:ptCount val="2"/>
                <c:pt idx="0">
                  <c:v>Hospital Riverside</c:v>
                </c:pt>
                <c:pt idx="1">
                  <c:v>Setembro*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(TABULAÇÃO!$A$3:$A$9,TABULAÇÃO!$A$21:$A$27)</c:f>
              <c:strCache>
                <c:ptCount val="14"/>
                <c:pt idx="0">
                  <c:v>Alta</c:v>
                </c:pt>
                <c:pt idx="1">
                  <c:v>Transferencia Externa</c:v>
                </c:pt>
                <c:pt idx="2">
                  <c:v>Tranferencia Interna</c:v>
                </c:pt>
                <c:pt idx="3">
                  <c:v>Evasão</c:v>
                </c:pt>
                <c:pt idx="4">
                  <c:v>óbitos&lt; 24 horas</c:v>
                </c:pt>
                <c:pt idx="5">
                  <c:v>óbitos &gt;24 horas</c:v>
                </c:pt>
                <c:pt idx="6">
                  <c:v>Total de saídas </c:v>
                </c:pt>
                <c:pt idx="8">
                  <c:v>Taxa de mortalidade Geral</c:v>
                </c:pt>
                <c:pt idx="9">
                  <c:v>Taxa de mortalidade Institucional</c:v>
                </c:pt>
                <c:pt idx="10">
                  <c:v>Taxa de ocupação </c:v>
                </c:pt>
                <c:pt idx="11">
                  <c:v>Média de Permanência </c:v>
                </c:pt>
                <c:pt idx="12">
                  <c:v>índice de Rotatividade Saídas/Leito</c:v>
                </c:pt>
                <c:pt idx="13">
                  <c:v>Taxa de Infecção Hospitalar</c:v>
                </c:pt>
              </c:strCache>
            </c:strRef>
          </c:cat>
          <c:val>
            <c:numRef>
              <c:f>(TABULAÇÃO!$F$3:$F$9,TABULAÇÃO!$F$21:$F$27)</c:f>
              <c:numCache>
                <c:formatCode>General</c:formatCode>
                <c:ptCount val="14"/>
                <c:pt idx="0">
                  <c:v>12</c:v>
                </c:pt>
                <c:pt idx="1">
                  <c:v>25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39</c:v>
                </c:pt>
                <c:pt idx="7">
                  <c:v>0</c:v>
                </c:pt>
                <c:pt idx="8" formatCode="0.00%">
                  <c:v>0</c:v>
                </c:pt>
                <c:pt idx="9" formatCode="0.00%">
                  <c:v>0</c:v>
                </c:pt>
                <c:pt idx="10" formatCode="0.00%">
                  <c:v>0.33639999999999998</c:v>
                </c:pt>
                <c:pt idx="11">
                  <c:v>3.79</c:v>
                </c:pt>
                <c:pt idx="12">
                  <c:v>0.41</c:v>
                </c:pt>
                <c:pt idx="13" formatCode="0.0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56-4556-99A1-0F631A6344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86444640"/>
        <c:axId val="486445816"/>
      </c:barChart>
      <c:catAx>
        <c:axId val="48644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6445816"/>
        <c:crosses val="autoZero"/>
        <c:auto val="1"/>
        <c:lblAlgn val="ctr"/>
        <c:lblOffset val="100"/>
        <c:noMultiLvlLbl val="0"/>
      </c:catAx>
      <c:valAx>
        <c:axId val="48644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4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Leito</a:t>
            </a:r>
            <a:r>
              <a:rPr lang="pt-BR" baseline="0"/>
              <a:t>s dia/leitos ativos- h. Riverside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4864539043628089E-2"/>
          <c:y val="0.19654742914349418"/>
          <c:w val="0.9658112588150114"/>
          <c:h val="0.72267870484222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TABULAÇÃO!$A$12</c:f>
              <c:strCache>
                <c:ptCount val="1"/>
                <c:pt idx="0">
                  <c:v>N° de pacientes dia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TABULAÇÃO!$B$11:$F$11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TABULAÇÃO!$B$12:$F$12</c:f>
              <c:numCache>
                <c:formatCode>General</c:formatCode>
                <c:ptCount val="5"/>
                <c:pt idx="0">
                  <c:v>387</c:v>
                </c:pt>
                <c:pt idx="1">
                  <c:v>590</c:v>
                </c:pt>
                <c:pt idx="2" formatCode="#,##0">
                  <c:v>1812</c:v>
                </c:pt>
                <c:pt idx="3">
                  <c:v>1279</c:v>
                </c:pt>
                <c:pt idx="4">
                  <c:v>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10-418C-985C-92F2CB9BC2C7}"/>
            </c:ext>
          </c:extLst>
        </c:ser>
        <c:ser>
          <c:idx val="1"/>
          <c:order val="1"/>
          <c:tx>
            <c:strRef>
              <c:f>TABULAÇÃO!$A$13</c:f>
              <c:strCache>
                <c:ptCount val="1"/>
                <c:pt idx="0">
                  <c:v>N° de leitos contratos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TABULAÇÃO!$B$11:$F$11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TABULAÇÃO!$B$13:$F$13</c:f>
              <c:numCache>
                <c:formatCode>General</c:formatCode>
                <c:ptCount val="5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10-418C-985C-92F2CB9BC2C7}"/>
            </c:ext>
          </c:extLst>
        </c:ser>
        <c:ser>
          <c:idx val="2"/>
          <c:order val="2"/>
          <c:tx>
            <c:strRef>
              <c:f>TABULAÇÃO!$A$14</c:f>
              <c:strCache>
                <c:ptCount val="1"/>
                <c:pt idx="0">
                  <c:v>N° de leitos dias no mês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TABULAÇÃO!$B$11:$F$11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TABULAÇÃO!$B$14:$F$14</c:f>
              <c:numCache>
                <c:formatCode>#,##0</c:formatCode>
                <c:ptCount val="5"/>
                <c:pt idx="0">
                  <c:v>3000</c:v>
                </c:pt>
                <c:pt idx="1">
                  <c:v>3000</c:v>
                </c:pt>
                <c:pt idx="2">
                  <c:v>3410</c:v>
                </c:pt>
                <c:pt idx="3">
                  <c:v>3410</c:v>
                </c:pt>
                <c:pt idx="4" formatCode="General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10-418C-985C-92F2CB9BC2C7}"/>
            </c:ext>
          </c:extLst>
        </c:ser>
        <c:ser>
          <c:idx val="3"/>
          <c:order val="3"/>
          <c:tx>
            <c:strRef>
              <c:f>TABULAÇÃO!$A$15</c:f>
              <c:strCache>
                <c:ptCount val="1"/>
                <c:pt idx="0">
                  <c:v>N° de leitos ativos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TABULAÇÃO!$B$11:$F$11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TABULAÇÃO!$B$15:$F$15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10-418C-985C-92F2CB9BC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977600"/>
        <c:axId val="127276928"/>
      </c:barChart>
      <c:catAx>
        <c:axId val="12997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276928"/>
        <c:crosses val="autoZero"/>
        <c:auto val="1"/>
        <c:lblAlgn val="ctr"/>
        <c:lblOffset val="100"/>
        <c:noMultiLvlLbl val="0"/>
      </c:catAx>
      <c:valAx>
        <c:axId val="12727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97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pERCENTUAL</a:t>
            </a:r>
            <a:r>
              <a:rPr lang="pt-BR" sz="1400" baseline="0"/>
              <a:t> DE PACIENTES EM TRATAMENTOS CONCOMITANTES E COM COMPLICAÇÕES- h. rIVERSIDE</a:t>
            </a:r>
            <a:endParaRPr lang="pt-BR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TABULAÇÃO!$A$18</c:f>
              <c:strCache>
                <c:ptCount val="1"/>
                <c:pt idx="0">
                  <c:v>Percentual de pacientes com tratamento concomitante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TABULAÇÃO!$B$17:$F$17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TABULAÇÃO!$B$18:$F$18</c:f>
              <c:numCache>
                <c:formatCode>0.00%</c:formatCode>
                <c:ptCount val="5"/>
                <c:pt idx="0">
                  <c:v>0.75280000000000002</c:v>
                </c:pt>
                <c:pt idx="1">
                  <c:v>0.59319999999999995</c:v>
                </c:pt>
                <c:pt idx="2">
                  <c:v>0.2412</c:v>
                </c:pt>
                <c:pt idx="3">
                  <c:v>0.84419999999999995</c:v>
                </c:pt>
                <c:pt idx="4">
                  <c:v>0.66669999999999996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EB-4DC3-B18B-3109D11A18A2}"/>
            </c:ext>
          </c:extLst>
        </c:ser>
        <c:ser>
          <c:idx val="1"/>
          <c:order val="1"/>
          <c:tx>
            <c:strRef>
              <c:f>TABULAÇÃO!$A$19</c:f>
              <c:strCache>
                <c:ptCount val="1"/>
                <c:pt idx="0">
                  <c:v>Percentual de pacientes com complicações no Tratamento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TABULAÇÃO!$B$17:$F$17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TABULAÇÃO!$B$19:$F$19</c:f>
              <c:numCache>
                <c:formatCode>0.00%</c:formatCode>
                <c:ptCount val="5"/>
                <c:pt idx="0">
                  <c:v>7.8700000000000006E-2</c:v>
                </c:pt>
                <c:pt idx="1">
                  <c:v>0.1017</c:v>
                </c:pt>
                <c:pt idx="2">
                  <c:v>8.2400000000000001E-2</c:v>
                </c:pt>
                <c:pt idx="3">
                  <c:v>6.4899999999999999E-2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EB-4DC3-B18B-3109D11A18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0083600"/>
        <c:axId val="175797256"/>
      </c:barChart>
      <c:catAx>
        <c:axId val="13008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797256"/>
        <c:crosses val="autoZero"/>
        <c:auto val="1"/>
        <c:lblAlgn val="ctr"/>
        <c:lblOffset val="100"/>
        <c:noMultiLvlLbl val="0"/>
      </c:catAx>
      <c:valAx>
        <c:axId val="1757972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008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MORTALIDADE GERAL X MORTALIDADE</a:t>
            </a:r>
            <a:r>
              <a:rPr lang="pt-BR" baseline="0"/>
              <a:t> </a:t>
            </a:r>
            <a:r>
              <a:rPr lang="pt-BR"/>
              <a:t>INSTITUCIONAL-H. RIVERSIDE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TABULAÇÃO!$A$22</c:f>
              <c:strCache>
                <c:ptCount val="1"/>
                <c:pt idx="0">
                  <c:v>Taxa de mortalidade Geral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TABULAÇÃO!$B$21:$F$21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TABULAÇÃO!$B$22:$F$22</c:f>
              <c:numCache>
                <c:formatCode>0.00%</c:formatCode>
                <c:ptCount val="5"/>
                <c:pt idx="0">
                  <c:v>1.12E-2</c:v>
                </c:pt>
                <c:pt idx="1">
                  <c:v>0</c:v>
                </c:pt>
                <c:pt idx="2">
                  <c:v>8.1900000000000001E-2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BD-438C-AF0B-E1EDF9BDD4A6}"/>
            </c:ext>
          </c:extLst>
        </c:ser>
        <c:ser>
          <c:idx val="1"/>
          <c:order val="1"/>
          <c:tx>
            <c:strRef>
              <c:f>TABULAÇÃO!$A$23</c:f>
              <c:strCache>
                <c:ptCount val="1"/>
                <c:pt idx="0">
                  <c:v>Taxa de mortalidade Institucional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TABULAÇÃO!$B$21:$F$21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TABULAÇÃO!$B$23:$F$23</c:f>
              <c:numCache>
                <c:formatCode>0.00%</c:formatCode>
                <c:ptCount val="5"/>
                <c:pt idx="0">
                  <c:v>1.12E-2</c:v>
                </c:pt>
                <c:pt idx="1">
                  <c:v>0</c:v>
                </c:pt>
                <c:pt idx="2">
                  <c:v>8.1900000000000001E-2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BD-438C-AF0B-E1EDF9BDD4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846104"/>
        <c:axId val="175846888"/>
      </c:lineChart>
      <c:catAx>
        <c:axId val="17584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6888"/>
        <c:crosses val="autoZero"/>
        <c:auto val="1"/>
        <c:lblAlgn val="ctr"/>
        <c:lblOffset val="100"/>
        <c:noMultiLvlLbl val="0"/>
      </c:catAx>
      <c:valAx>
        <c:axId val="17584688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61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ocupação-R. Riverside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[1]Planilha1!$A$3</c:f>
              <c:strCache>
                <c:ptCount val="1"/>
                <c:pt idx="0">
                  <c:v>Taxa de ocupação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[1]Planilha1!$B$1:$F$2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[1]Planilha1!$B$3:$F$3</c:f>
              <c:numCache>
                <c:formatCode>General</c:formatCode>
                <c:ptCount val="5"/>
                <c:pt idx="0">
                  <c:v>0.1173</c:v>
                </c:pt>
                <c:pt idx="1">
                  <c:v>0.17879999999999999</c:v>
                </c:pt>
                <c:pt idx="2">
                  <c:v>0.53139999999999998</c:v>
                </c:pt>
                <c:pt idx="3">
                  <c:v>0.37509999999999999</c:v>
                </c:pt>
                <c:pt idx="4">
                  <c:v>0.33639999999999998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9-451D-8654-B4C7E8BF1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48064"/>
        <c:axId val="175844144"/>
        <c:axId val="0"/>
      </c:bar3DChart>
      <c:catAx>
        <c:axId val="17584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4144"/>
        <c:crosses val="autoZero"/>
        <c:auto val="1"/>
        <c:lblAlgn val="ctr"/>
        <c:lblOffset val="100"/>
        <c:noMultiLvlLbl val="0"/>
      </c:catAx>
      <c:valAx>
        <c:axId val="17584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Média</a:t>
            </a:r>
            <a:r>
              <a:rPr lang="pt-BR" sz="1400" baseline="0"/>
              <a:t> de Permanência e índice de rotatividade- H. Riverside</a:t>
            </a:r>
            <a:endParaRPr lang="pt-BR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[1]Planilha1!$A$17</c:f>
              <c:strCache>
                <c:ptCount val="1"/>
                <c:pt idx="0">
                  <c:v>Média de Permanência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[1]Planilha1!$B$15:$F$16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[1]Planilha1!$B$17:$F$17</c:f>
              <c:numCache>
                <c:formatCode>General</c:formatCode>
                <c:ptCount val="5"/>
                <c:pt idx="0">
                  <c:v>5.97</c:v>
                </c:pt>
                <c:pt idx="1">
                  <c:v>9.9700000000000006</c:v>
                </c:pt>
                <c:pt idx="2">
                  <c:v>10.6</c:v>
                </c:pt>
                <c:pt idx="3">
                  <c:v>12.79</c:v>
                </c:pt>
                <c:pt idx="4">
                  <c:v>3.79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EC-425B-9055-9347286F9696}"/>
            </c:ext>
          </c:extLst>
        </c:ser>
        <c:ser>
          <c:idx val="1"/>
          <c:order val="1"/>
          <c:tx>
            <c:strRef>
              <c:f>[1]Planilha1!$A$18</c:f>
              <c:strCache>
                <c:ptCount val="1"/>
                <c:pt idx="0">
                  <c:v>índice de Rotatividade Saídas/Leito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[1]Planilha1!$B$15:$F$16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[1]Planilha1!$B$18:$F$18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1.91</c:v>
                </c:pt>
                <c:pt idx="2">
                  <c:v>1.8</c:v>
                </c:pt>
                <c:pt idx="3">
                  <c:v>1.05</c:v>
                </c:pt>
                <c:pt idx="4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EC-425B-9055-9347286F96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848848"/>
        <c:axId val="175851200"/>
      </c:barChart>
      <c:catAx>
        <c:axId val="17584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51200"/>
        <c:crosses val="autoZero"/>
        <c:auto val="1"/>
        <c:lblAlgn val="ctr"/>
        <c:lblOffset val="100"/>
        <c:noMultiLvlLbl val="0"/>
      </c:catAx>
      <c:valAx>
        <c:axId val="175851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84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Infecção Hospitalar- H. Riverside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[1]Planilha2!$A$3</c:f>
              <c:strCache>
                <c:ptCount val="1"/>
                <c:pt idx="0">
                  <c:v>Taxa de Infecção Hospitalar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[1]Planilha2!$B$1:$F$2</c:f>
              <c:strCache>
                <c:ptCount val="5"/>
                <c:pt idx="0">
                  <c:v>Maio</c:v>
                </c:pt>
                <c:pt idx="1">
                  <c:v>Junho </c:v>
                </c:pt>
                <c:pt idx="2">
                  <c:v>Julho</c:v>
                </c:pt>
                <c:pt idx="3">
                  <c:v>Agosto</c:v>
                </c:pt>
                <c:pt idx="4">
                  <c:v>Setembro*</c:v>
                </c:pt>
              </c:strCache>
            </c:strRef>
          </c:cat>
          <c:val>
            <c:numRef>
              <c:f>[1]Planilha2!$B$3:$F$3</c:f>
              <c:numCache>
                <c:formatCode>General</c:formatCode>
                <c:ptCount val="5"/>
                <c:pt idx="0">
                  <c:v>1.54E-2</c:v>
                </c:pt>
                <c:pt idx="1">
                  <c:v>3.2800000000000003E-2</c:v>
                </c:pt>
                <c:pt idx="2">
                  <c:v>1.17E-2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3F-4A18-A866-7437F3CB1A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75846496"/>
        <c:axId val="175844928"/>
      </c:lineChart>
      <c:catAx>
        <c:axId val="1758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4928"/>
        <c:crosses val="autoZero"/>
        <c:auto val="1"/>
        <c:lblAlgn val="ctr"/>
        <c:lblOffset val="100"/>
        <c:noMultiLvlLbl val="0"/>
      </c:catAx>
      <c:valAx>
        <c:axId val="17584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84649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Hospital RIVERSIDE  covid-19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269" y="4117192"/>
            <a:ext cx="9001462" cy="1655762"/>
          </a:xfrm>
        </p:spPr>
        <p:txBody>
          <a:bodyPr/>
          <a:lstStyle/>
          <a:p>
            <a:r>
              <a:rPr lang="pt-BR" dirty="0" smtClean="0"/>
              <a:t>Relatório de Execução</a:t>
            </a:r>
          </a:p>
          <a:p>
            <a:r>
              <a:rPr lang="pt-BR" dirty="0" smtClean="0"/>
              <a:t>Maio, Junho, </a:t>
            </a:r>
            <a:r>
              <a:rPr lang="pt-BR" dirty="0" smtClean="0"/>
              <a:t>Julho e Agosto/2020</a:t>
            </a:r>
            <a:endParaRPr lang="pt-BR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45" y="118458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73707" y="5885645"/>
            <a:ext cx="102904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No mês de setembro o </a:t>
            </a:r>
            <a:r>
              <a:rPr lang="pt-BR" sz="1100" dirty="0" smtClean="0"/>
              <a:t>Hospital Riverside </a:t>
            </a:r>
            <a:r>
              <a:rPr lang="pt-BR" sz="1100" dirty="0"/>
              <a:t>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E044C1B-CB8B-4749-807F-19EAB85F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78641"/>
              </p:ext>
            </p:extLst>
          </p:nvPr>
        </p:nvGraphicFramePr>
        <p:xfrm>
          <a:off x="2010038" y="1568506"/>
          <a:ext cx="7514962" cy="40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CC8826A-868A-45BB-9409-C99F89933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830171"/>
              </p:ext>
            </p:extLst>
          </p:nvPr>
        </p:nvGraphicFramePr>
        <p:xfrm>
          <a:off x="1187355" y="1872721"/>
          <a:ext cx="9075761" cy="376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037229" y="5811863"/>
            <a:ext cx="99901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* Nos meses de maio e junho os dados são reflexos do </a:t>
            </a:r>
            <a:r>
              <a:rPr lang="pt-BR" sz="1100" dirty="0" smtClean="0"/>
              <a:t>discrepância </a:t>
            </a:r>
            <a:r>
              <a:rPr lang="pt-BR" sz="1100" dirty="0"/>
              <a:t>entre o n° de leitos ativos e os contratualizados.</a:t>
            </a:r>
          </a:p>
          <a:p>
            <a:r>
              <a:rPr lang="pt-BR" sz="1100" dirty="0"/>
              <a:t>*No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</p:spTree>
    <p:extLst>
      <p:ext uri="{BB962C8B-B14F-4D97-AF65-F5344CB8AC3E}">
        <p14:creationId xmlns:p14="http://schemas.microsoft.com/office/powerpoint/2010/main" val="42077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37229" y="5811863"/>
            <a:ext cx="9990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/>
              <a:t>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CE87B75-802E-427A-9D97-99510916A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8430"/>
              </p:ext>
            </p:extLst>
          </p:nvPr>
        </p:nvGraphicFramePr>
        <p:xfrm>
          <a:off x="1241947" y="1899179"/>
          <a:ext cx="9103056" cy="343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5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05468" y="5389918"/>
            <a:ext cx="9990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/>
              <a:t>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6B450C2-9BB1-43D0-ACE2-80E049D28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19303"/>
              </p:ext>
            </p:extLst>
          </p:nvPr>
        </p:nvGraphicFramePr>
        <p:xfrm>
          <a:off x="1310185" y="1887840"/>
          <a:ext cx="9007522" cy="338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05468" y="6099604"/>
            <a:ext cx="9990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/>
              <a:t>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FFFE9C1-110C-4EFA-A13E-ACDDBE530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83397"/>
              </p:ext>
            </p:extLst>
          </p:nvPr>
        </p:nvGraphicFramePr>
        <p:xfrm>
          <a:off x="1241945" y="1633423"/>
          <a:ext cx="9007523" cy="401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105469" y="5707365"/>
            <a:ext cx="102494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</a:rPr>
              <a:t>*Como explicitado em aba justificativa esse valor de taxa de ocupação conforme tabela SESAB é relacionado aos leitos contratualizados porem, nos dois primeiros meses </a:t>
            </a:r>
            <a:r>
              <a:rPr lang="pt-BR" sz="1100" dirty="0" smtClean="0">
                <a:latin typeface="Arial" panose="020B0604020202020204" pitchFamily="34" charset="0"/>
              </a:rPr>
              <a:t>tínhamos </a:t>
            </a:r>
            <a:r>
              <a:rPr lang="pt-BR" sz="1100" dirty="0">
                <a:latin typeface="Arial" panose="020B0604020202020204" pitchFamily="34" charset="0"/>
              </a:rPr>
              <a:t>32 leitos ativos devido instalação de rede de gases, ou seja esse valores explicitados não refletem a ocupação </a:t>
            </a:r>
            <a:r>
              <a:rPr lang="pt-BR" sz="1100" dirty="0" smtClean="0">
                <a:latin typeface="Arial" panose="020B0604020202020204" pitchFamily="34" charset="0"/>
              </a:rPr>
              <a:t>real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414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05468" y="6099604"/>
            <a:ext cx="9990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/>
              <a:t>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699BD2F3-42E4-4E46-90FB-542C8CA38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319014"/>
              </p:ext>
            </p:extLst>
          </p:nvPr>
        </p:nvGraphicFramePr>
        <p:xfrm>
          <a:off x="1282890" y="1535905"/>
          <a:ext cx="9034817" cy="444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9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05468" y="6099604"/>
            <a:ext cx="9990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/>
              <a:t>No mês de setembro o </a:t>
            </a:r>
            <a:r>
              <a:rPr lang="pt-BR" sz="1100" dirty="0" smtClean="0"/>
              <a:t>Hospital  </a:t>
            </a:r>
            <a:r>
              <a:rPr lang="pt-BR" sz="1100" dirty="0"/>
              <a:t>Riverside foi </a:t>
            </a:r>
            <a:r>
              <a:rPr lang="pt-BR" sz="1100" dirty="0" smtClean="0"/>
              <a:t>desmobilizado em </a:t>
            </a:r>
            <a:r>
              <a:rPr lang="pt-BR" sz="1100" dirty="0"/>
              <a:t>04 de setembro de 2020.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1F893EE1-5236-4AAF-A3EC-BE816BE25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98294"/>
              </p:ext>
            </p:extLst>
          </p:nvPr>
        </p:nvGraphicFramePr>
        <p:xfrm>
          <a:off x="1241946" y="1635153"/>
          <a:ext cx="8939284" cy="409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7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1" y="1635153"/>
            <a:ext cx="11312566" cy="46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lh3.googleusercontent.com/DHzIyB05KZuil9talk50yMDnZE5gZbErSuaEcSOdF3qsG0LacTdodmAT7UuFelPDLnZIgwjyxvcX5bu9U9_XDaQOP4r1IpXPIra5tM9_rwv-N8s6CQpOEe3yKnErObd4FTWDpBHJF-nO-_l9YO3uQiTUUSvpS74umVPL9duNH-hOOopd50tLvQBR7-2dJ5L2pD894p5SNMYE4u7uGtGDpFfH7aiqojADWFlut6VMtqnjsT89AMNmo9tKzvRoZ_GPP9EMf7iyBgdj_FMLlGQdXlLiz_NNChm30byf5p6NyOY-YPTGev75JXd34Du7-9PnaFgku9R56Fl8NhJT2IiR5hyatzdjJ7k8amgx_AgOYFP8QT3lBxbTZr2hl9bPSwJSR1cAzNGI_o228L0fzSV35sl2X_6PGJXhfLWrMoLXFJPWDXeEvmsIvwIpebg2vRWw_VZ1tYaRMmzx7i0GbqUNIp9lUoOuBLE-u-k5eWkihngdnMc4tA8-k2OtkZ8pB7BLYMrjofJa4Pgd3-qL5tYY1dLRQQJ6kXS1WOCOFUN20gOZGcJhm2wOtgPNHnknKMFydv406-OYEpz0n7RqBxTkIAfMcK4qMdLpJoubf7zQ8v72G85HM9aSCqb9gbDQynTw0FaNLa1gQ-Ie26CxPfeXgoGJ6SlxxQ3TE-B9PzGJimtkovJ7e8ojnqOBRBfP83k=w1168-h657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4" y="1722473"/>
            <a:ext cx="11444123" cy="50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853" y="868451"/>
            <a:ext cx="4191920" cy="9350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ESTRUTURA FÍSICA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3" y="1971824"/>
            <a:ext cx="8341475" cy="4846771"/>
          </a:xfrm>
          <a:prstGeom prst="rect">
            <a:avLst/>
          </a:prstGeom>
        </p:spPr>
      </p:pic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34571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883263" y="1971824"/>
            <a:ext cx="2784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Lato"/>
              </a:rPr>
              <a:t>O Hospital Riverside é unidade estadual de campanha criada emergencialmente para o tratamento de pacientes com infecção pela </a:t>
            </a:r>
            <a:r>
              <a:rPr lang="pt-BR" dirty="0" err="1">
                <a:latin typeface="Lato"/>
              </a:rPr>
              <a:t>COVID</a:t>
            </a:r>
            <a:r>
              <a:rPr lang="pt-BR" dirty="0">
                <a:latin typeface="Lato"/>
              </a:rPr>
              <a:t>- 19. São 110 leitos totais, destinados para os pacientes em recuperação.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3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521" y="1517785"/>
            <a:ext cx="9695210" cy="178419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effectLst/>
              </a:rPr>
              <a:t>Relatórios comprobatórios das </a:t>
            </a:r>
            <a:r>
              <a:rPr lang="pt-BR" b="0" dirty="0">
                <a:effectLst/>
              </a:rPr>
              <a:t>despesas</a:t>
            </a:r>
            <a:endParaRPr lang="pt-BR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47450"/>
            <a:ext cx="3476444" cy="14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770722" y="3471478"/>
            <a:ext cx="10324907" cy="301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/>
              <a:t>CRITÉRIO DE APRESENTAÇÃO: Este relatório contempla as informações classificadas em três grandes grupos: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 Orçado – Representa os valores apresentados na licitação e aprovados para contratação.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 Realizado – Representa os valores de serviços, insumos e demais gastos ocorridos na realização dos serviços contratados.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Pago  – Representa parte dos valores realizados que já foram pagos até a data do relatório.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94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233" y="0"/>
            <a:ext cx="1638099" cy="66326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ORÇADO</a:t>
            </a:r>
            <a:endParaRPr lang="pt-BR" sz="2400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233" y="14037"/>
            <a:ext cx="1616191" cy="6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9" name="Imagem 1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4" y="619992"/>
            <a:ext cx="10759291" cy="61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175" y="-25316"/>
            <a:ext cx="5315388" cy="66326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Realizado – </a:t>
            </a:r>
            <a:r>
              <a:rPr lang="pt-BR" sz="1200" dirty="0" smtClean="0"/>
              <a:t>(COMPETÊNCIA)</a:t>
            </a:r>
            <a:endParaRPr lang="pt-BR" sz="1200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33" y="-25316"/>
            <a:ext cx="1647376" cy="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2" name="Imagem 19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2" y="1045148"/>
            <a:ext cx="11513676" cy="47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175" y="-25316"/>
            <a:ext cx="5315388" cy="66326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Realizado – </a:t>
            </a:r>
            <a:r>
              <a:rPr lang="pt-BR" sz="1200" dirty="0" smtClean="0"/>
              <a:t>(COMPETÊNCIA)</a:t>
            </a:r>
            <a:endParaRPr lang="pt-BR" sz="1200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33" y="-25316"/>
            <a:ext cx="1647376" cy="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51028" y="5607605"/>
            <a:ext cx="92845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*</a:t>
            </a:r>
            <a:r>
              <a:rPr lang="pt-BR" sz="1100" dirty="0" smtClean="0"/>
              <a:t>VALORES </a:t>
            </a:r>
            <a:r>
              <a:rPr lang="pt-BR" sz="1100" dirty="0"/>
              <a:t>PAGO PELA SESAB E ABATIDO NO </a:t>
            </a:r>
            <a:r>
              <a:rPr lang="pt-BR" sz="1100" dirty="0" smtClean="0"/>
              <a:t>REPASSE;</a:t>
            </a:r>
          </a:p>
          <a:p>
            <a:r>
              <a:rPr lang="pt-BR" sz="1100" dirty="0"/>
              <a:t>** VALORES PAGO PELA SESAB E ABATIDO NO </a:t>
            </a:r>
            <a:r>
              <a:rPr lang="pt-BR" sz="1100" dirty="0" smtClean="0"/>
              <a:t>REPASSE</a:t>
            </a:r>
            <a:r>
              <a:rPr lang="pt-BR" sz="1100" dirty="0"/>
              <a:t>;</a:t>
            </a:r>
            <a:endParaRPr lang="pt-BR" sz="1100" dirty="0" smtClean="0"/>
          </a:p>
          <a:p>
            <a:r>
              <a:rPr lang="pt-BR" sz="1100" dirty="0"/>
              <a:t>*** REFERE-SE A </a:t>
            </a:r>
            <a:r>
              <a:rPr lang="pt-BR" sz="1100" dirty="0" smtClean="0"/>
              <a:t>EMPRÉSTIMOS </a:t>
            </a:r>
            <a:r>
              <a:rPr lang="pt-BR" sz="1100" dirty="0"/>
              <a:t>ENTRE </a:t>
            </a:r>
            <a:r>
              <a:rPr lang="pt-BR" sz="1100" dirty="0" smtClean="0"/>
              <a:t>UNIDADES </a:t>
            </a:r>
            <a:r>
              <a:rPr lang="pt-BR" sz="1100" dirty="0"/>
              <a:t>DO ESTADO (SESAB) ENTRE O CONTRATO DO HOSPITAL RIVERSIDE COVID-19 PARA O HOSPITAL SANTA CLARA COVID-19 NOS DIAS 10,12,19,20 E 21/08 NO TOTAL DE 385.000,00.</a:t>
            </a:r>
            <a:endParaRPr lang="pt-BR" sz="1100" dirty="0" smtClean="0"/>
          </a:p>
          <a:p>
            <a:endParaRPr lang="pt-BR" sz="1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2" y="1465828"/>
            <a:ext cx="11513676" cy="39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175" y="-25316"/>
            <a:ext cx="6038402" cy="66326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PAGO</a:t>
            </a:r>
            <a:r>
              <a:rPr lang="pt-BR" sz="2400" dirty="0" smtClean="0"/>
              <a:t> – </a:t>
            </a:r>
            <a:r>
              <a:rPr lang="pt-BR" sz="1200" dirty="0" smtClean="0"/>
              <a:t>(REGIME DE CAIXA)</a:t>
            </a:r>
            <a:endParaRPr lang="pt-BR" sz="1200" dirty="0"/>
          </a:p>
        </p:txBody>
      </p:sp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33" y="-25316"/>
            <a:ext cx="1647376" cy="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474617" y="6009269"/>
            <a:ext cx="6038402" cy="663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DESPESAS PAGAS ATÉ AGOSTO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" y="941109"/>
            <a:ext cx="11136573" cy="49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33" y="-25316"/>
            <a:ext cx="1647376" cy="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474617" y="6009269"/>
            <a:ext cx="6038402" cy="663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DESPESAS PAGAS ATÉ AGOSTO</a:t>
            </a:r>
            <a:endParaRPr lang="pt-BR" sz="1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4" y="1465828"/>
            <a:ext cx="11177515" cy="392503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0085" y="5539909"/>
            <a:ext cx="92845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*</a:t>
            </a:r>
            <a:r>
              <a:rPr lang="pt-BR" sz="1100" dirty="0" smtClean="0"/>
              <a:t>VALORES </a:t>
            </a:r>
            <a:r>
              <a:rPr lang="pt-BR" sz="1100" dirty="0"/>
              <a:t>PAGO PELA SESAB E ABATIDO NO </a:t>
            </a:r>
            <a:r>
              <a:rPr lang="pt-BR" sz="1100" dirty="0" smtClean="0"/>
              <a:t>REPASSE;</a:t>
            </a:r>
          </a:p>
          <a:p>
            <a:r>
              <a:rPr lang="pt-BR" sz="1100" dirty="0"/>
              <a:t>** VALORES PAGO PELA SESAB E ABATIDO NO </a:t>
            </a:r>
            <a:r>
              <a:rPr lang="pt-BR" sz="1100" dirty="0" smtClean="0"/>
              <a:t>REPASSE</a:t>
            </a:r>
            <a:r>
              <a:rPr lang="pt-BR" sz="1100" dirty="0"/>
              <a:t>;</a:t>
            </a:r>
            <a:endParaRPr lang="pt-BR" sz="1100" dirty="0" smtClean="0"/>
          </a:p>
          <a:p>
            <a:r>
              <a:rPr lang="pt-BR" sz="1100" dirty="0"/>
              <a:t>*** REFERE-SE A </a:t>
            </a:r>
            <a:r>
              <a:rPr lang="pt-BR" sz="1100" dirty="0" smtClean="0"/>
              <a:t>EMPRÉSTIMOS </a:t>
            </a:r>
            <a:r>
              <a:rPr lang="pt-BR" sz="1100" dirty="0"/>
              <a:t>ENTRE </a:t>
            </a:r>
            <a:r>
              <a:rPr lang="pt-BR" sz="1100" dirty="0" smtClean="0"/>
              <a:t>UNIDADES </a:t>
            </a:r>
            <a:r>
              <a:rPr lang="pt-BR" sz="1100" dirty="0"/>
              <a:t>DO ESTADO (SESAB) ENTRE O CONTRATO DO HOSPITAL RIVERSIDE COVID-19 PARA O HOSPITAL SANTA CLARA COVID-19 NOS DIAS 10,12,19,20 E 21/08 NO TOTAL DE 385.000,00.</a:t>
            </a:r>
            <a:endParaRPr lang="pt-BR" sz="1100" dirty="0" smtClean="0"/>
          </a:p>
          <a:p>
            <a:endParaRPr lang="pt-BR" sz="11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24175" y="-25316"/>
            <a:ext cx="6038402" cy="663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smtClean="0"/>
              <a:t>PAGO – </a:t>
            </a:r>
            <a:r>
              <a:rPr lang="pt-BR" sz="1200" smtClean="0"/>
              <a:t>(REGIME DE CAIXA)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84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5" y="70798"/>
            <a:ext cx="3042022" cy="12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725" y="107821"/>
            <a:ext cx="4097194" cy="66326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ATIVIDADES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4" y="1372085"/>
            <a:ext cx="4539593" cy="246293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352324" y="708816"/>
            <a:ext cx="4097194" cy="663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TABULAÇÃO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0" y="3835021"/>
            <a:ext cx="4539593" cy="28654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90" y="1372084"/>
            <a:ext cx="4539593" cy="2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1346</TotalTime>
  <Words>502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Lato</vt:lpstr>
      <vt:lpstr>Rockwell</vt:lpstr>
      <vt:lpstr>Damask</vt:lpstr>
      <vt:lpstr>Hospital RIVERSIDE  covid-19</vt:lpstr>
      <vt:lpstr>ESTRUTURA FÍSICA</vt:lpstr>
      <vt:lpstr>Relatórios comprobatórios das despesas</vt:lpstr>
      <vt:lpstr>ORÇADO</vt:lpstr>
      <vt:lpstr>Realizado – (COMPETÊNCIA)</vt:lpstr>
      <vt:lpstr>Realizado – (COMPETÊNCIA)</vt:lpstr>
      <vt:lpstr>PAGO – (REGIME DE CAIXA)</vt:lpstr>
      <vt:lpstr>Apresentação do PowerPoint</vt:lpstr>
      <vt:lpstr>ATIVIDADES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Riverside  covid-19</dc:title>
  <dc:creator>Emerson .</dc:creator>
  <cp:lastModifiedBy>Emerson .</cp:lastModifiedBy>
  <cp:revision>46</cp:revision>
  <dcterms:created xsi:type="dcterms:W3CDTF">2020-10-10T01:37:13Z</dcterms:created>
  <dcterms:modified xsi:type="dcterms:W3CDTF">2020-10-13T13:59:47Z</dcterms:modified>
</cp:coreProperties>
</file>