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D73"/>
    <a:srgbClr val="C0C503"/>
    <a:srgbClr val="F3F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69" autoAdjust="0"/>
  </p:normalViewPr>
  <p:slideViewPr>
    <p:cSldViewPr>
      <p:cViewPr>
        <p:scale>
          <a:sx n="70" d="100"/>
          <a:sy n="70" d="100"/>
        </p:scale>
        <p:origin x="-1476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ER&#202;NCIA\01%20JEORGE\Indicadores\Indicadores%20Covid\Censo%20UTI%20-%20Covid%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ER&#202;NCIA\01%20JEORGE\Indicadores\Indicadores%20Covid\Censo%20UTI%20-%20Covid%20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ER&#202;NCIA\01%20JEORGE\Indicadores\Indicadores%20Covid\Censo%20UTI%20-%20Covid%201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ER&#202;NCIA\01%20JEORGE\Indicadores\Indicadores%20Covid\Censo%20UTI%20-%20Covid%201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ER&#202;NCIA\01%20JEORGE\Indicadores\Indicadores%20Covid\Censo%20UTI%20-%20Covid%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ER&#202;NCIA\01%20JEORGE\Indicadores\Indicadores%20Covid\Censo%20UTI%20-%20Covid%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ER&#202;NCIA\01%20JEORGE\Indicadores\Indicadores%20Covid\Censo%20UTI%20-%20Covid%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ER&#202;NCIA\01%20JEORGE\Indicadores\Indicadores%20Covid\Censo%20UTI%20-%20Covid%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ER&#202;NCIA\01%20JEORGE\Indicadores\Indicadores%20Covid\Censo%20UTI%20-%20Covid%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Subtotal I-PESSOAL, ENCARGOS E PROVISÕES (REGIME CELETISTA)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Plan1!$A$7</c:f>
              <c:strCache>
                <c:ptCount val="1"/>
                <c:pt idx="0">
                  <c:v>Subtotal I</c:v>
                </c:pt>
              </c:strCache>
            </c:strRef>
          </c:tx>
          <c:dPt>
            <c:idx val="0"/>
            <c:marker>
              <c:spPr>
                <a:solidFill>
                  <a:schemeClr val="tx2">
                    <a:lumMod val="60000"/>
                    <a:lumOff val="40000"/>
                  </a:schemeClr>
                </a:solidFill>
              </c:spPr>
            </c:marker>
            <c:bubble3D val="0"/>
          </c:dPt>
          <c:dPt>
            <c:idx val="1"/>
            <c:marker>
              <c:spPr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  <c:spPr>
              <a:ln>
                <a:solidFill>
                  <a:schemeClr val="tx1"/>
                </a:solidFill>
              </a:ln>
            </c:spPr>
          </c:dPt>
          <c:dPt>
            <c:idx val="2"/>
            <c:marker>
              <c:spPr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  <c:spPr>
              <a:ln>
                <a:solidFill>
                  <a:schemeClr val="tx1"/>
                </a:solidFill>
              </a:ln>
            </c:spPr>
          </c:dPt>
          <c:dPt>
            <c:idx val="3"/>
            <c:marker>
              <c:spPr>
                <a:solidFill>
                  <a:srgbClr val="FAFD73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  <c:spPr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221680108354368E-2"/>
                  <c:y val="0.11742295826694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271001354429601E-2"/>
                  <c:y val="-2.9355835878533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487802437973309E-2"/>
                  <c:y val="0.13210126145339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7.828222900942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Plan1!$B$6:$E$6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Plan1!$B$7:$E$7</c:f>
              <c:numCache>
                <c:formatCode>"R$"\ #,##0.00;[Red]\-"R$"\ #,##0.00</c:formatCode>
                <c:ptCount val="4"/>
                <c:pt idx="0">
                  <c:v>444281.39</c:v>
                </c:pt>
                <c:pt idx="1">
                  <c:v>470993.74</c:v>
                </c:pt>
                <c:pt idx="2">
                  <c:v>377210.69</c:v>
                </c:pt>
                <c:pt idx="3">
                  <c:v>383022.83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5591680"/>
        <c:axId val="154106624"/>
      </c:lineChart>
      <c:catAx>
        <c:axId val="1955916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54106624"/>
        <c:crosses val="autoZero"/>
        <c:auto val="1"/>
        <c:lblAlgn val="ctr"/>
        <c:lblOffset val="100"/>
        <c:noMultiLvlLbl val="0"/>
      </c:catAx>
      <c:valAx>
        <c:axId val="154106624"/>
        <c:scaling>
          <c:orientation val="minMax"/>
        </c:scaling>
        <c:delete val="1"/>
        <c:axPos val="l"/>
        <c:numFmt formatCode="&quot;R$&quot;\ #,##0.00;[Red]\-&quot;R$&quot;\ #,##0.00" sourceLinked="1"/>
        <c:majorTickMark val="out"/>
        <c:minorTickMark val="none"/>
        <c:tickLblPos val="nextTo"/>
        <c:crossAx val="1955916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'INFORMAÇÕES INDICADORES'!$A$12:$D$12</c:f>
              <c:strCache>
                <c:ptCount val="1"/>
                <c:pt idx="0">
                  <c:v>QUANTITATIVO DE AIHS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'INFORMAÇÕES INDICADORES'!$E$11:$J$11</c:f>
              <c:strCache>
                <c:ptCount val="6"/>
                <c:pt idx="0">
                  <c:v>ABRIL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</c:strCache>
            </c:strRef>
          </c:cat>
          <c:val>
            <c:numRef>
              <c:f>'INFORMAÇÕES INDICADORES'!$E$12:$J$12</c:f>
              <c:numCache>
                <c:formatCode>General</c:formatCode>
                <c:ptCount val="6"/>
                <c:pt idx="0">
                  <c:v>47</c:v>
                </c:pt>
                <c:pt idx="1">
                  <c:v>90</c:v>
                </c:pt>
                <c:pt idx="2">
                  <c:v>92</c:v>
                </c:pt>
                <c:pt idx="3">
                  <c:v>52</c:v>
                </c:pt>
                <c:pt idx="4">
                  <c:v>19</c:v>
                </c:pt>
                <c:pt idx="5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837632"/>
        <c:axId val="344698816"/>
        <c:axId val="0"/>
      </c:bar3DChart>
      <c:catAx>
        <c:axId val="224837632"/>
        <c:scaling>
          <c:orientation val="minMax"/>
        </c:scaling>
        <c:delete val="0"/>
        <c:axPos val="b"/>
        <c:majorTickMark val="out"/>
        <c:minorTickMark val="none"/>
        <c:tickLblPos val="nextTo"/>
        <c:crossAx val="344698816"/>
        <c:crosses val="autoZero"/>
        <c:auto val="1"/>
        <c:lblAlgn val="ctr"/>
        <c:lblOffset val="100"/>
        <c:noMultiLvlLbl val="0"/>
      </c:catAx>
      <c:valAx>
        <c:axId val="344698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837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'INFORMAÇÕES INDICADORES'!$A$14:$D$14</c:f>
              <c:strCache>
                <c:ptCount val="1"/>
                <c:pt idx="0">
                  <c:v>MÉDIA DE PERMANÊNCIA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'INFORMAÇÕES INDICADORES'!$E$13:$J$13</c:f>
              <c:strCache>
                <c:ptCount val="6"/>
                <c:pt idx="0">
                  <c:v>ABRIL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</c:strCache>
            </c:strRef>
          </c:cat>
          <c:val>
            <c:numRef>
              <c:f>'INFORMAÇÕES INDICADORES'!$E$14:$J$14</c:f>
              <c:numCache>
                <c:formatCode>0.00%</c:formatCode>
                <c:ptCount val="6"/>
                <c:pt idx="0">
                  <c:v>8.8999999999999996E-2</c:v>
                </c:pt>
                <c:pt idx="1">
                  <c:v>9.06E-2</c:v>
                </c:pt>
                <c:pt idx="2">
                  <c:v>8.5800000000000001E-2</c:v>
                </c:pt>
                <c:pt idx="3">
                  <c:v>9.2299999999999993E-2</c:v>
                </c:pt>
                <c:pt idx="4">
                  <c:v>0.11</c:v>
                </c:pt>
                <c:pt idx="5">
                  <c:v>9.0700000000000003E-2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839680"/>
        <c:axId val="344701120"/>
        <c:axId val="0"/>
      </c:bar3DChart>
      <c:catAx>
        <c:axId val="224839680"/>
        <c:scaling>
          <c:orientation val="minMax"/>
        </c:scaling>
        <c:delete val="0"/>
        <c:axPos val="b"/>
        <c:majorTickMark val="out"/>
        <c:minorTickMark val="none"/>
        <c:tickLblPos val="nextTo"/>
        <c:crossAx val="344701120"/>
        <c:crosses val="autoZero"/>
        <c:auto val="1"/>
        <c:lblAlgn val="ctr"/>
        <c:lblOffset val="100"/>
        <c:noMultiLvlLbl val="0"/>
      </c:catAx>
      <c:valAx>
        <c:axId val="34470112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24839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'INFORMAÇÕES INDICADORES'!$A$16:$D$16</c:f>
              <c:strCache>
                <c:ptCount val="1"/>
                <c:pt idx="0">
                  <c:v>GIRO DE LEITOS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'INFORMAÇÕES INDICADORES'!$E$15:$J$15</c:f>
              <c:strCache>
                <c:ptCount val="6"/>
                <c:pt idx="0">
                  <c:v>ABRIL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</c:strCache>
            </c:strRef>
          </c:cat>
          <c:val>
            <c:numRef>
              <c:f>'INFORMAÇÕES INDICADORES'!$E$16:$J$16</c:f>
              <c:numCache>
                <c:formatCode>0.00</c:formatCode>
                <c:ptCount val="6"/>
                <c:pt idx="0">
                  <c:v>2.96</c:v>
                </c:pt>
                <c:pt idx="1">
                  <c:v>2.2799999999999998</c:v>
                </c:pt>
                <c:pt idx="2">
                  <c:v>1.41</c:v>
                </c:pt>
                <c:pt idx="3">
                  <c:v>6.52</c:v>
                </c:pt>
                <c:pt idx="4">
                  <c:v>19.829999999999998</c:v>
                </c:pt>
                <c:pt idx="5">
                  <c:v>35.21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841216"/>
        <c:axId val="344949312"/>
        <c:axId val="0"/>
      </c:bar3DChart>
      <c:catAx>
        <c:axId val="22484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344949312"/>
        <c:crosses val="autoZero"/>
        <c:auto val="1"/>
        <c:lblAlgn val="ctr"/>
        <c:lblOffset val="100"/>
        <c:noMultiLvlLbl val="0"/>
      </c:catAx>
      <c:valAx>
        <c:axId val="3449493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24841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'INFORMAÇÕES INDICADORES'!$A$18:$D$18</c:f>
              <c:strCache>
                <c:ptCount val="1"/>
                <c:pt idx="0">
                  <c:v>MÉDIA DE OBITOS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'INFORMAÇÕES INDICADORES'!$E$17:$J$17</c:f>
              <c:strCache>
                <c:ptCount val="6"/>
                <c:pt idx="0">
                  <c:v>ABRIL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</c:strCache>
            </c:strRef>
          </c:cat>
          <c:val>
            <c:numRef>
              <c:f>'INFORMAÇÕES INDICADORES'!$E$18:$J$18</c:f>
              <c:numCache>
                <c:formatCode>General</c:formatCode>
                <c:ptCount val="6"/>
                <c:pt idx="0">
                  <c:v>1</c:v>
                </c:pt>
                <c:pt idx="1">
                  <c:v>0.67</c:v>
                </c:pt>
                <c:pt idx="2">
                  <c:v>0.26</c:v>
                </c:pt>
                <c:pt idx="3">
                  <c:v>0.35</c:v>
                </c:pt>
                <c:pt idx="4">
                  <c:v>0.19</c:v>
                </c:pt>
                <c:pt idx="5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266176"/>
        <c:axId val="344951616"/>
        <c:axId val="0"/>
      </c:bar3DChart>
      <c:catAx>
        <c:axId val="345266176"/>
        <c:scaling>
          <c:orientation val="minMax"/>
        </c:scaling>
        <c:delete val="0"/>
        <c:axPos val="b"/>
        <c:majorTickMark val="out"/>
        <c:minorTickMark val="none"/>
        <c:tickLblPos val="nextTo"/>
        <c:crossAx val="344951616"/>
        <c:crosses val="autoZero"/>
        <c:auto val="1"/>
        <c:lblAlgn val="ctr"/>
        <c:lblOffset val="100"/>
        <c:noMultiLvlLbl val="0"/>
      </c:catAx>
      <c:valAx>
        <c:axId val="34495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266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'INFORMAÇÕES INDICADORES'!$A$20:$D$20</c:f>
              <c:strCache>
                <c:ptCount val="1"/>
                <c:pt idx="0">
                  <c:v>NÚMERO DE OBITOS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'INFORMAÇÕES INDICADORES'!$E$19:$J$19</c:f>
              <c:strCache>
                <c:ptCount val="6"/>
                <c:pt idx="0">
                  <c:v>ABRIL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</c:strCache>
            </c:strRef>
          </c:cat>
          <c:val>
            <c:numRef>
              <c:f>'INFORMAÇÕES INDICADORES'!$E$20:$J$20</c:f>
              <c:numCache>
                <c:formatCode>General</c:formatCode>
                <c:ptCount val="6"/>
                <c:pt idx="0">
                  <c:v>30</c:v>
                </c:pt>
                <c:pt idx="1">
                  <c:v>20</c:v>
                </c:pt>
                <c:pt idx="2">
                  <c:v>8</c:v>
                </c:pt>
                <c:pt idx="3">
                  <c:v>13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267712"/>
        <c:axId val="344953920"/>
        <c:axId val="0"/>
      </c:bar3DChart>
      <c:catAx>
        <c:axId val="345267712"/>
        <c:scaling>
          <c:orientation val="minMax"/>
        </c:scaling>
        <c:delete val="0"/>
        <c:axPos val="b"/>
        <c:majorTickMark val="out"/>
        <c:minorTickMark val="none"/>
        <c:tickLblPos val="nextTo"/>
        <c:crossAx val="344953920"/>
        <c:crosses val="autoZero"/>
        <c:auto val="1"/>
        <c:lblAlgn val="ctr"/>
        <c:lblOffset val="100"/>
        <c:noMultiLvlLbl val="0"/>
      </c:catAx>
      <c:valAx>
        <c:axId val="344953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267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pt-BR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Plan1!$A$10</c:f>
              <c:strCache>
                <c:ptCount val="1"/>
                <c:pt idx="0">
                  <c:v>Subtotal II-MÉDICOS PESSOA JURÍDICA/NIVEL SUPERIOR
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AFD73"/>
              </a:solidFill>
            </c:spPr>
          </c:dPt>
          <c:dLbls>
            <c:dLbl>
              <c:idx val="0"/>
              <c:layout>
                <c:manualLayout>
                  <c:x val="6.1523674988349141E-3"/>
                  <c:y val="-4.3972413177566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396050580664807E-17"/>
                  <c:y val="-3.4200765804774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523674988349288E-3"/>
                  <c:y val="-3.420076580477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523674988350398E-3"/>
                  <c:y val="-2.9314942118377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Plan1!$B$9:$E$9</c:f>
              <c:strCache>
                <c:ptCount val="4"/>
                <c:pt idx="0">
                  <c:v>MAIO 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Plan1!$B$10:$E$10</c:f>
              <c:numCache>
                <c:formatCode>"R$"\ #,##0.00;[Red]\-"R$"\ #,##0.00</c:formatCode>
                <c:ptCount val="4"/>
                <c:pt idx="0">
                  <c:v>252500</c:v>
                </c:pt>
                <c:pt idx="1">
                  <c:v>284020</c:v>
                </c:pt>
                <c:pt idx="2">
                  <c:v>259200</c:v>
                </c:pt>
                <c:pt idx="3">
                  <c:v>193150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8691968"/>
        <c:axId val="206668352"/>
        <c:axId val="0"/>
      </c:bar3DChart>
      <c:catAx>
        <c:axId val="228691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206668352"/>
        <c:crosses val="autoZero"/>
        <c:auto val="1"/>
        <c:lblAlgn val="ctr"/>
        <c:lblOffset val="100"/>
        <c:noMultiLvlLbl val="0"/>
      </c:catAx>
      <c:valAx>
        <c:axId val="206668352"/>
        <c:scaling>
          <c:orientation val="minMax"/>
        </c:scaling>
        <c:delete val="1"/>
        <c:axPos val="l"/>
        <c:numFmt formatCode="&quot;R$&quot;\ #,##0.00;[Red]\-&quot;R$&quot;\ #,##0.00" sourceLinked="1"/>
        <c:majorTickMark val="out"/>
        <c:minorTickMark val="none"/>
        <c:tickLblPos val="nextTo"/>
        <c:crossAx val="2286919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Subtotal III-MATERIAL DE CONSUMO GERAL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Plan1!$A$3</c:f>
              <c:strCache>
                <c:ptCount val="1"/>
                <c:pt idx="0">
                  <c:v>Subtotal III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AFD73"/>
              </a:solidFill>
            </c:spPr>
          </c:dPt>
          <c:dLbls>
            <c:dLbl>
              <c:idx val="0"/>
              <c:layout>
                <c:manualLayout>
                  <c:x val="0"/>
                  <c:y val="-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3185906173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93100389975519E-3"/>
                  <c:y val="-3.4413859164699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9786200779952114E-3"/>
                  <c:y val="-2.1508450280592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Plan1!$B$2:$E$2</c:f>
              <c:strCache>
                <c:ptCount val="4"/>
                <c:pt idx="0">
                  <c:v>MAIO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Plan1!$B$3:$E$3</c:f>
              <c:numCache>
                <c:formatCode>"R$"\ #,##0.00;[Red]\-"R$"\ #,##0.00</c:formatCode>
                <c:ptCount val="4"/>
                <c:pt idx="0">
                  <c:v>23691.35</c:v>
                </c:pt>
                <c:pt idx="1">
                  <c:v>42778.21</c:v>
                </c:pt>
                <c:pt idx="2">
                  <c:v>43933.120000000003</c:v>
                </c:pt>
                <c:pt idx="3">
                  <c:v>47318.03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8692480"/>
        <c:axId val="206670080"/>
        <c:axId val="0"/>
      </c:bar3DChart>
      <c:catAx>
        <c:axId val="228692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6670080"/>
        <c:crosses val="autoZero"/>
        <c:auto val="1"/>
        <c:lblAlgn val="ctr"/>
        <c:lblOffset val="100"/>
        <c:noMultiLvlLbl val="0"/>
      </c:catAx>
      <c:valAx>
        <c:axId val="2066700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286924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pt-BR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Plan1!$A$15</c:f>
              <c:strCache>
                <c:ptCount val="1"/>
                <c:pt idx="0">
                  <c:v>GRUPO V – SERVIÇOS DE TERCEIROS (PJ e PF)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AFD73"/>
              </a:solidFill>
            </c:spPr>
          </c:dPt>
          <c:dLbls>
            <c:dLbl>
              <c:idx val="0"/>
              <c:layout>
                <c:manualLayout>
                  <c:x val="-5.5334604431648317E-3"/>
                  <c:y val="-2.5810140336710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3185906173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334604431647293E-3"/>
                  <c:y val="-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334604431648317E-3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Plan1!$B$14:$E$14</c:f>
              <c:strCache>
                <c:ptCount val="4"/>
                <c:pt idx="0">
                  <c:v>MAIO 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Plan1!$B$15:$E$15</c:f>
              <c:numCache>
                <c:formatCode>"R$"\ #,##0.00;[Red]\-"R$"\ #,##0.00</c:formatCode>
                <c:ptCount val="4"/>
                <c:pt idx="0">
                  <c:v>122788.03</c:v>
                </c:pt>
                <c:pt idx="1">
                  <c:v>144960.04999999999</c:v>
                </c:pt>
                <c:pt idx="2">
                  <c:v>148765.72</c:v>
                </c:pt>
                <c:pt idx="3">
                  <c:v>153180.93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8694528"/>
        <c:axId val="206672960"/>
        <c:axId val="0"/>
      </c:bar3DChart>
      <c:catAx>
        <c:axId val="228694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06672960"/>
        <c:crosses val="autoZero"/>
        <c:auto val="1"/>
        <c:lblAlgn val="ctr"/>
        <c:lblOffset val="100"/>
        <c:noMultiLvlLbl val="0"/>
      </c:catAx>
      <c:valAx>
        <c:axId val="206672960"/>
        <c:scaling>
          <c:orientation val="minMax"/>
        </c:scaling>
        <c:delete val="1"/>
        <c:axPos val="l"/>
        <c:numFmt formatCode="&quot;R$&quot;\ #,##0.00;[Red]\-&quot;R$&quot;\ #,##0.00" sourceLinked="1"/>
        <c:majorTickMark val="out"/>
        <c:minorTickMark val="none"/>
        <c:tickLblPos val="nextTo"/>
        <c:crossAx val="2286945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pt-BR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Plan1!$A$13</c:f>
              <c:strCache>
                <c:ptCount val="1"/>
                <c:pt idx="0">
                  <c:v>GRUPO IV – MATERIAL DE CONSUMO ASSISTENCIAL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AFD73"/>
              </a:solidFill>
            </c:spPr>
          </c:dPt>
          <c:cat>
            <c:strRef>
              <c:f>Plan1!$B$12:$E$12</c:f>
              <c:strCache>
                <c:ptCount val="4"/>
                <c:pt idx="0">
                  <c:v>MAIO </c:v>
                </c:pt>
                <c:pt idx="1">
                  <c:v>JUNHO</c:v>
                </c:pt>
                <c:pt idx="2">
                  <c:v>JULHO</c:v>
                </c:pt>
                <c:pt idx="3">
                  <c:v>AGOSTO</c:v>
                </c:pt>
              </c:strCache>
            </c:strRef>
          </c:cat>
          <c:val>
            <c:numRef>
              <c:f>Plan1!$B$13:$E$13</c:f>
              <c:numCache>
                <c:formatCode>"R$"\ #,##0.00;[Red]\-"R$"\ #,##0.00</c:formatCode>
                <c:ptCount val="4"/>
                <c:pt idx="0">
                  <c:v>340874.05</c:v>
                </c:pt>
                <c:pt idx="1">
                  <c:v>209680.74000000005</c:v>
                </c:pt>
                <c:pt idx="2">
                  <c:v>251089.14</c:v>
                </c:pt>
                <c:pt idx="3">
                  <c:v>104812.4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8695552"/>
        <c:axId val="206674688"/>
        <c:axId val="0"/>
      </c:bar3DChart>
      <c:catAx>
        <c:axId val="228695552"/>
        <c:scaling>
          <c:orientation val="minMax"/>
        </c:scaling>
        <c:delete val="0"/>
        <c:axPos val="l"/>
        <c:majorTickMark val="none"/>
        <c:minorTickMark val="none"/>
        <c:tickLblPos val="nextTo"/>
        <c:crossAx val="206674688"/>
        <c:crosses val="autoZero"/>
        <c:auto val="1"/>
        <c:lblAlgn val="ctr"/>
        <c:lblOffset val="100"/>
        <c:noMultiLvlLbl val="0"/>
      </c:catAx>
      <c:valAx>
        <c:axId val="206674688"/>
        <c:scaling>
          <c:orientation val="minMax"/>
        </c:scaling>
        <c:delete val="1"/>
        <c:axPos val="b"/>
        <c:numFmt formatCode="&quot;R$&quot;\ #,##0.00;[Red]\-&quot;R$&quot;\ #,##0.00" sourceLinked="1"/>
        <c:majorTickMark val="none"/>
        <c:minorTickMark val="none"/>
        <c:tickLblPos val="nextTo"/>
        <c:crossAx val="2286955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'INFORMAÇÕES INDICADORES'!$A$4:$D$4</c:f>
              <c:strCache>
                <c:ptCount val="1"/>
                <c:pt idx="0">
                  <c:v>TAXA DE OCUPAÇÃO HOSPITALAR</c:v>
                </c:pt>
              </c:strCache>
            </c:strRef>
          </c:tx>
          <c:invertIfNegative val="0"/>
          <c:cat>
            <c:strRef>
              <c:f>'INFORMAÇÕES INDICADORES'!$E$3:$J$3</c:f>
              <c:strCache>
                <c:ptCount val="6"/>
                <c:pt idx="0">
                  <c:v>ABRIL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</c:strCache>
            </c:strRef>
          </c:cat>
          <c:val>
            <c:numRef>
              <c:f>'INFORMAÇÕES INDICADORES'!$E$4:$J$4</c:f>
              <c:numCache>
                <c:formatCode>0.0%</c:formatCode>
                <c:ptCount val="6"/>
                <c:pt idx="0">
                  <c:v>0.75</c:v>
                </c:pt>
                <c:pt idx="1">
                  <c:v>0.8</c:v>
                </c:pt>
                <c:pt idx="2">
                  <c:v>0.85</c:v>
                </c:pt>
                <c:pt idx="3">
                  <c:v>0.59</c:v>
                </c:pt>
                <c:pt idx="4">
                  <c:v>0.36</c:v>
                </c:pt>
                <c:pt idx="5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4862208"/>
        <c:axId val="344681280"/>
        <c:axId val="0"/>
      </c:bar3DChart>
      <c:catAx>
        <c:axId val="344862208"/>
        <c:scaling>
          <c:orientation val="minMax"/>
        </c:scaling>
        <c:delete val="0"/>
        <c:axPos val="b"/>
        <c:majorTickMark val="out"/>
        <c:minorTickMark val="none"/>
        <c:tickLblPos val="nextTo"/>
        <c:crossAx val="344681280"/>
        <c:crosses val="autoZero"/>
        <c:auto val="1"/>
        <c:lblAlgn val="ctr"/>
        <c:lblOffset val="100"/>
        <c:noMultiLvlLbl val="0"/>
      </c:catAx>
      <c:valAx>
        <c:axId val="3446812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44862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'INFORMAÇÕES INDICADORES'!$A$6:$D$6</c:f>
              <c:strCache>
                <c:ptCount val="1"/>
                <c:pt idx="0">
                  <c:v>MÉDIA DE PACIENTE DIA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'INFORMAÇÕES INDICADORES'!$E$5:$J$5</c:f>
              <c:strCache>
                <c:ptCount val="6"/>
                <c:pt idx="0">
                  <c:v>ABRIL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</c:strCache>
            </c:strRef>
          </c:cat>
          <c:val>
            <c:numRef>
              <c:f>'INFORMAÇÕES INDICADORES'!$E$6:$J$6</c:f>
              <c:numCache>
                <c:formatCode>0.00</c:formatCode>
                <c:ptCount val="6"/>
                <c:pt idx="0">
                  <c:v>19</c:v>
                </c:pt>
                <c:pt idx="1">
                  <c:v>23.96</c:v>
                </c:pt>
                <c:pt idx="2">
                  <c:v>25.76</c:v>
                </c:pt>
                <c:pt idx="3">
                  <c:v>17.579999999999998</c:v>
                </c:pt>
                <c:pt idx="4">
                  <c:v>8.51</c:v>
                </c:pt>
                <c:pt idx="5">
                  <c:v>4.09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265152"/>
        <c:axId val="344683584"/>
        <c:axId val="0"/>
      </c:bar3DChart>
      <c:catAx>
        <c:axId val="345265152"/>
        <c:scaling>
          <c:orientation val="minMax"/>
        </c:scaling>
        <c:delete val="0"/>
        <c:axPos val="b"/>
        <c:majorTickMark val="out"/>
        <c:minorTickMark val="none"/>
        <c:tickLblPos val="nextTo"/>
        <c:crossAx val="344683584"/>
        <c:crosses val="autoZero"/>
        <c:auto val="1"/>
        <c:lblAlgn val="ctr"/>
        <c:lblOffset val="100"/>
        <c:noMultiLvlLbl val="0"/>
      </c:catAx>
      <c:valAx>
        <c:axId val="34468358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45265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'INFORMAÇÕES INDICADORES'!$A$8:$D$8</c:f>
              <c:strCache>
                <c:ptCount val="1"/>
                <c:pt idx="0">
                  <c:v>NÚMERO DE ADMISSÃO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'INFORMAÇÕES INDICADORES'!$E$7:$J$7</c:f>
              <c:strCache>
                <c:ptCount val="6"/>
                <c:pt idx="0">
                  <c:v>ABRIL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</c:strCache>
            </c:strRef>
          </c:cat>
          <c:val>
            <c:numRef>
              <c:f>'INFORMAÇÕES INDICADORES'!$E$8:$J$8</c:f>
              <c:numCache>
                <c:formatCode>General</c:formatCode>
                <c:ptCount val="6"/>
                <c:pt idx="0">
                  <c:v>63</c:v>
                </c:pt>
                <c:pt idx="1">
                  <c:v>90</c:v>
                </c:pt>
                <c:pt idx="2">
                  <c:v>86</c:v>
                </c:pt>
                <c:pt idx="3">
                  <c:v>51</c:v>
                </c:pt>
                <c:pt idx="4">
                  <c:v>23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265664"/>
        <c:axId val="344685888"/>
        <c:axId val="0"/>
      </c:bar3DChart>
      <c:catAx>
        <c:axId val="345265664"/>
        <c:scaling>
          <c:orientation val="minMax"/>
        </c:scaling>
        <c:delete val="0"/>
        <c:axPos val="b"/>
        <c:majorTickMark val="out"/>
        <c:minorTickMark val="none"/>
        <c:tickLblPos val="nextTo"/>
        <c:crossAx val="344685888"/>
        <c:crosses val="autoZero"/>
        <c:auto val="1"/>
        <c:lblAlgn val="ctr"/>
        <c:lblOffset val="100"/>
        <c:noMultiLvlLbl val="0"/>
      </c:catAx>
      <c:valAx>
        <c:axId val="34468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265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'INFORMAÇÕES INDICADORES'!$A$10:$D$10</c:f>
              <c:strCache>
                <c:ptCount val="1"/>
                <c:pt idx="0">
                  <c:v>NÚMERO DE ALTA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'INFORMAÇÕES INDICADORES'!$E$9:$J$9</c:f>
              <c:strCache>
                <c:ptCount val="6"/>
                <c:pt idx="0">
                  <c:v>ABRIL</c:v>
                </c:pt>
                <c:pt idx="1">
                  <c:v>MAIO</c:v>
                </c:pt>
                <c:pt idx="2">
                  <c:v>JUNHO</c:v>
                </c:pt>
                <c:pt idx="3">
                  <c:v>JULHO</c:v>
                </c:pt>
                <c:pt idx="4">
                  <c:v>AGOSTO</c:v>
                </c:pt>
                <c:pt idx="5">
                  <c:v>SETEMBRO</c:v>
                </c:pt>
              </c:strCache>
            </c:strRef>
          </c:cat>
          <c:val>
            <c:numRef>
              <c:f>'INFORMAÇÕES INDICADORES'!$E$10:$J$10</c:f>
              <c:numCache>
                <c:formatCode>General</c:formatCode>
                <c:ptCount val="6"/>
                <c:pt idx="0">
                  <c:v>28</c:v>
                </c:pt>
                <c:pt idx="1">
                  <c:v>53</c:v>
                </c:pt>
                <c:pt idx="2">
                  <c:v>71</c:v>
                </c:pt>
                <c:pt idx="3">
                  <c:v>39</c:v>
                </c:pt>
                <c:pt idx="4">
                  <c:v>15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267200"/>
        <c:axId val="344696512"/>
        <c:axId val="0"/>
      </c:bar3DChart>
      <c:catAx>
        <c:axId val="345267200"/>
        <c:scaling>
          <c:orientation val="minMax"/>
        </c:scaling>
        <c:delete val="0"/>
        <c:axPos val="b"/>
        <c:majorTickMark val="out"/>
        <c:minorTickMark val="none"/>
        <c:tickLblPos val="nextTo"/>
        <c:crossAx val="344696512"/>
        <c:crosses val="autoZero"/>
        <c:auto val="1"/>
        <c:lblAlgn val="ctr"/>
        <c:lblOffset val="100"/>
        <c:noMultiLvlLbl val="0"/>
      </c:catAx>
      <c:valAx>
        <c:axId val="34469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267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461B9-7548-426F-9293-BA91E259233A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592E3-2327-4591-A24D-14F01E6ADC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83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92E3-2327-4591-A24D-14F01E6ADCA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99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8577DE-55CB-40B0-B71D-633DD337E81B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4D68B6-5DD1-4A19-9F5D-F9F529F6D1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8458200" cy="1470025"/>
          </a:xfrm>
        </p:spPr>
        <p:txBody>
          <a:bodyPr>
            <a:normAutofit/>
          </a:bodyPr>
          <a:lstStyle/>
          <a:p>
            <a:r>
              <a:rPr lang="pt-BR" dirty="0" smtClean="0"/>
              <a:t>PRESTAÇÃO DE CONTAS</a:t>
            </a:r>
            <a:br>
              <a:rPr lang="pt-BR" dirty="0" smtClean="0"/>
            </a:br>
            <a:r>
              <a:rPr lang="pt-BR" sz="4000" dirty="0" smtClean="0"/>
              <a:t>HOSPITAL DOM ANTÔNIO MONTEIRO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3857628"/>
            <a:ext cx="4929222" cy="78581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Segundo Quadrimestre-2021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067944" y="628405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Outubro-2021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22" y="4357694"/>
            <a:ext cx="2826141" cy="138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31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</p:nvPr>
        </p:nvGraphicFramePr>
        <p:xfrm>
          <a:off x="285720" y="1000109"/>
          <a:ext cx="8401080" cy="5324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472518" cy="532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57158" y="857233"/>
          <a:ext cx="8329642" cy="546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785795"/>
          <a:ext cx="8258204" cy="5538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57158" y="857233"/>
          <a:ext cx="8329642" cy="546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57158" y="928671"/>
          <a:ext cx="8329642" cy="539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928671"/>
          <a:ext cx="8258204" cy="539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57158" y="1000109"/>
          <a:ext cx="8329642" cy="5324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1000109"/>
          <a:ext cx="8186766" cy="5324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0108" y="3429000"/>
            <a:ext cx="4114800" cy="117957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t-BR" sz="4000" dirty="0" smtClean="0"/>
              <a:t>Obrigada!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88902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01385"/>
            <a:ext cx="8229600" cy="1143000"/>
          </a:xfrm>
        </p:spPr>
        <p:txBody>
          <a:bodyPr>
            <a:noAutofit/>
          </a:bodyPr>
          <a:lstStyle/>
          <a:p>
            <a:r>
              <a:rPr lang="pt-BR" sz="2000" dirty="0" smtClean="0">
                <a:solidFill>
                  <a:schemeClr val="tx2"/>
                </a:solidFill>
              </a:rPr>
              <a:t>DEMONSTRATIVO DE  DESPESAS  DO CONTRATO DE GESTÃO DOS LEITOS DE UTI- SEGUNDO QUADRIMESTRE </a:t>
            </a:r>
            <a:br>
              <a:rPr lang="pt-BR" sz="2000" dirty="0" smtClean="0">
                <a:solidFill>
                  <a:schemeClr val="tx2"/>
                </a:solidFill>
              </a:rPr>
            </a:br>
            <a:r>
              <a:rPr lang="pt-BR" sz="2000" dirty="0" smtClean="0">
                <a:solidFill>
                  <a:schemeClr val="tx2"/>
                </a:solidFill>
              </a:rPr>
              <a:t>HOSPITAL MUNICIPAL -HDAM</a:t>
            </a:r>
            <a:endParaRPr lang="pt-BR" sz="2000" dirty="0">
              <a:solidFill>
                <a:schemeClr val="tx2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385160"/>
              </p:ext>
            </p:extLst>
          </p:nvPr>
        </p:nvGraphicFramePr>
        <p:xfrm>
          <a:off x="467544" y="2060848"/>
          <a:ext cx="8435280" cy="2948130"/>
        </p:xfrm>
        <a:graphic>
          <a:graphicData uri="http://schemas.openxmlformats.org/drawingml/2006/table">
            <a:tbl>
              <a:tblPr/>
              <a:tblGrid>
                <a:gridCol w="586408"/>
                <a:gridCol w="2964731"/>
                <a:gridCol w="1028241"/>
                <a:gridCol w="1073292"/>
                <a:gridCol w="977888"/>
                <a:gridCol w="954038"/>
                <a:gridCol w="850682"/>
              </a:tblGrid>
              <a:tr h="25171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ESPECIFICAÇÕES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MAIO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JUNHO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JULHO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AGOSTO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144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2888"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I – PESSOAL, ENCARGOS E PROVISÕES (REGIME CELETISTA)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7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Remuneração de pessoal CLT + Insalubridade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280.331,20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296.983,93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297.252,23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272.791,18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R$ 276.974,90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14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Beneficios (descriminar)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228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Encargos Sociais Trabalhistas e Previdenciarios Recolhimento Mensal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22.426,50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22.387,98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20.995,33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21.709,22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18.082,74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14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Encargos Sociais de Provisionamentos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85.004,27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90.053,84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113.907,05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82.710,29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83.978,79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14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Verbas Rescisórias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34.855,64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38.839,13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14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remuneração </a:t>
                      </a: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Modalidade RPCI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3.986,40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67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Subtotal I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387.761,96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444.281,39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470.993,74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377.210,69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R$ 383.022,83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468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756196"/>
              </p:ext>
            </p:extLst>
          </p:nvPr>
        </p:nvGraphicFramePr>
        <p:xfrm>
          <a:off x="395536" y="2842830"/>
          <a:ext cx="8291265" cy="2645466"/>
        </p:xfrm>
        <a:graphic>
          <a:graphicData uri="http://schemas.openxmlformats.org/drawingml/2006/table">
            <a:tbl>
              <a:tblPr/>
              <a:tblGrid>
                <a:gridCol w="535820"/>
                <a:gridCol w="2612125"/>
                <a:gridCol w="1082804"/>
                <a:gridCol w="1130247"/>
                <a:gridCol w="1029780"/>
                <a:gridCol w="1004664"/>
                <a:gridCol w="895825"/>
              </a:tblGrid>
              <a:tr h="44215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ESPECIFICAÇÕES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MAIO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JUNHO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JULHO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AGOSTO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4215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363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II – MÉDICOS PESSOA JURÍDICA/NIVEL SUPERIOR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81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Rendimentos Médicos PJs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268.400,00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252.500,00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284.020,00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259.200,00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R$ 193.150,00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81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Substituição Tributária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                    -   </a:t>
                      </a:r>
                    </a:p>
                    <a:p>
                      <a:pPr algn="l" fontAlgn="ctr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                    -   </a:t>
                      </a:r>
                    </a:p>
                    <a:p>
                      <a:pPr algn="l" fontAlgn="ctr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                    -   </a:t>
                      </a:r>
                    </a:p>
                    <a:p>
                      <a:pPr algn="l" fontAlgn="ctr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                   -   </a:t>
                      </a:r>
                    </a:p>
                    <a:p>
                      <a:pPr algn="l" fontAlgn="ctr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81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Subtotal II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268.400,00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252.500,00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284.020,00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259.200,00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R$ 193.150,00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DEMONSTRATIVO DE  DESPESAS  DO CONTRATO DE GESTÃO DOS LEITOS DE UTI- SEGUNDO QUADRIMESTRE </a:t>
            </a:r>
            <a:br>
              <a:rPr lang="pt-BR" sz="2400" dirty="0" smtClean="0">
                <a:solidFill>
                  <a:schemeClr val="tx2"/>
                </a:solidFill>
              </a:rPr>
            </a:br>
            <a:r>
              <a:rPr lang="pt-BR" sz="2400" dirty="0" smtClean="0">
                <a:solidFill>
                  <a:schemeClr val="tx2"/>
                </a:solidFill>
              </a:rPr>
              <a:t>HOSPITAL MUNICIPAL -HDAM</a:t>
            </a:r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473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751178"/>
              </p:ext>
            </p:extLst>
          </p:nvPr>
        </p:nvGraphicFramePr>
        <p:xfrm>
          <a:off x="457201" y="2727729"/>
          <a:ext cx="8219255" cy="3176994"/>
        </p:xfrm>
        <a:graphic>
          <a:graphicData uri="http://schemas.openxmlformats.org/drawingml/2006/table">
            <a:tbl>
              <a:tblPr/>
              <a:tblGrid>
                <a:gridCol w="531166"/>
                <a:gridCol w="2589439"/>
                <a:gridCol w="1073400"/>
                <a:gridCol w="1120431"/>
                <a:gridCol w="1020836"/>
                <a:gridCol w="995938"/>
                <a:gridCol w="888045"/>
              </a:tblGrid>
              <a:tr h="37376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ESPECIFICAÇÕES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MAIO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JUNHO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JULHO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AGOSTO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376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37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III – MATERIAL DE CONSUMO GERAL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Gases medicinais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18.000,00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18.000,00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18.000,00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18.000,00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Suprimentos de informática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1.200,00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69,00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Material de escritório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650,00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2.316,80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423,80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2.388,90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1.325,25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Combustíveis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2.100,00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2.706,20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1.497,97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1.328,65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1.924,49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Material de limpeza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8.500,00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15.489,20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7.743,20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7.697,44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24.320,28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Uniformes e rouparia hospitalar/EPIs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34.650,00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6.173,10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7.689,00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Alimentos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34.500,00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3.079,15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6.424,80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5.481,62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855,00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Despesas de transportes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2.000,00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100,00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2.515,34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799,95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893,01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Outros (descrever)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478,56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Gás – GLP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1.500,00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688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Subtotal III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103.100,00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23.691,35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42.778,21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43.933,12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47.318,03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DEMONSTRATIVO DE  DESPESAS  DO CONTRATO DE GESTÃO DOS LEITOS DE UTI- SEGUNDO QUADRIMESTRE </a:t>
            </a:r>
            <a:br>
              <a:rPr lang="pt-BR" sz="2400" dirty="0" smtClean="0">
                <a:solidFill>
                  <a:schemeClr val="tx2"/>
                </a:solidFill>
              </a:rPr>
            </a:br>
            <a:r>
              <a:rPr lang="pt-BR" sz="2400" dirty="0" smtClean="0">
                <a:solidFill>
                  <a:schemeClr val="tx2"/>
                </a:solidFill>
              </a:rPr>
              <a:t>HOSPITAL MUNICIPAL -HDAM</a:t>
            </a:r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473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767756"/>
              </p:ext>
            </p:extLst>
          </p:nvPr>
        </p:nvGraphicFramePr>
        <p:xfrm>
          <a:off x="395536" y="2492896"/>
          <a:ext cx="8291265" cy="2236328"/>
        </p:xfrm>
        <a:graphic>
          <a:graphicData uri="http://schemas.openxmlformats.org/drawingml/2006/table">
            <a:tbl>
              <a:tblPr/>
              <a:tblGrid>
                <a:gridCol w="535820"/>
                <a:gridCol w="2612125"/>
                <a:gridCol w="1082804"/>
                <a:gridCol w="1130247"/>
                <a:gridCol w="1029780"/>
                <a:gridCol w="1004664"/>
                <a:gridCol w="895825"/>
              </a:tblGrid>
              <a:tr h="43204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ESPECIFICAÇÕES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MAIO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JUNHO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JULHO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AGOSTO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57321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87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IV – MATERIAL DE CONSUMO ASSISTENCIAL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93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Medicamentos e drogas diversos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88.500,00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145.530,04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100.175,00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102.144,81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64.201,20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93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Material hospitalar (médico/enfermagem)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35.000,00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195.344,01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109.505,74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148.944,33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40.611,20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93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Subtotal IV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123.500,00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340.874,05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209.680,74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251.089,14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R$ 104.812,40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DEMONSTRATIVO DE  DESPESAS  DO CONTRATO DE GESTÃO DOS LEITOS DE UTI- SEGUNDO QUADRIMESTRE </a:t>
            </a:r>
            <a:br>
              <a:rPr lang="pt-BR" sz="2400" dirty="0" smtClean="0">
                <a:solidFill>
                  <a:schemeClr val="tx2"/>
                </a:solidFill>
              </a:rPr>
            </a:br>
            <a:r>
              <a:rPr lang="pt-BR" sz="2400" dirty="0" smtClean="0">
                <a:solidFill>
                  <a:schemeClr val="tx2"/>
                </a:solidFill>
              </a:rPr>
              <a:t>HOSPITAL MUNICIPAL -HDAM</a:t>
            </a:r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74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35759"/>
              </p:ext>
            </p:extLst>
          </p:nvPr>
        </p:nvGraphicFramePr>
        <p:xfrm>
          <a:off x="395536" y="1628800"/>
          <a:ext cx="8424936" cy="4966924"/>
        </p:xfrm>
        <a:graphic>
          <a:graphicData uri="http://schemas.openxmlformats.org/drawingml/2006/table">
            <a:tbl>
              <a:tblPr/>
              <a:tblGrid>
                <a:gridCol w="544457"/>
                <a:gridCol w="2654238"/>
                <a:gridCol w="1100260"/>
                <a:gridCol w="1148470"/>
                <a:gridCol w="1046383"/>
                <a:gridCol w="1020861"/>
                <a:gridCol w="910267"/>
              </a:tblGrid>
              <a:tr h="14401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ESPECIFICAÇÕES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ORÇADO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MAIO 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JUNHO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JULHO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AGOSTO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6353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8318" marR="8318" marT="8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07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V – SERVIÇOS DE TERCEIROS (PJ e PF)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MENSAL (R$)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Assessoria contábil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2.100,00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2.100,00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2.100,00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07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Assessoria e Consultoria geral (gestão, saúde, jurídica)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22.500,00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34.888,75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50.200,00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54.415,00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53.362,00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142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Serviços, programas e aplicativos de informática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8.900,00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5.333,33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3.833,33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5.753,33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5.333,33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Vigilância / Segurança (contratação direta)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89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Limpeza predial e </a:t>
                      </a:r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jardinagem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2.000,00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2.000,00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Lavanderia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18.500,00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5.540,00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SADT - Laboratório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45.500,00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31.062,14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53.646,88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21.326,18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24.869,68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Serviço de Nutrição Dietética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7.000,00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4.368,00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Serviços de remoção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3.500,00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1.500,00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1.500,00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1.500,00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Serviços de transporte (incluido na locação)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1.500,00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Serviços gráficos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1.100,00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326,14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Educação continuada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2.500,00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07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5.13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Manutenção hospitalar (predial, equipamentos gerais e adequações)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6.400,00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630,00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5.14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Manutenção clínica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12.000,00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14.575,00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14.575,00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14.575,00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14.575,00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07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Locações em geral (informática, equipamentos, veículos,etc)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25.000,00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10.390,00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10.886,84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10.410,54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10.472,60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5.16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Água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2.100,00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2.100,00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2.100,00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2.100,00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5.17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Energia elétrica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8.000,00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8.000,00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8.000,00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8.000,00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5.18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Telefonia móvel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500,00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140,00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572,05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5.19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Telefonia fixa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150,00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Serviços de internet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200,00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    -  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Despesas de Rateio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25.435,21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16.630,81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218,00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25.489,53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28.296,27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37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Subtotal V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192.885,21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122.788,03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144.960,05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148.765,72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R$ 153.180,93 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tx2"/>
                </a:solidFill>
              </a:rPr>
              <a:t>DEMONSTRATIVO DE  DESPESAS  DO CONTRATO DE GESTÃO DOS LEITOS DE UTI- SEGUNDO QUADRIMESTRE </a:t>
            </a:r>
            <a:br>
              <a:rPr lang="pt-BR" sz="2000" dirty="0" smtClean="0">
                <a:solidFill>
                  <a:schemeClr val="tx2"/>
                </a:solidFill>
              </a:rPr>
            </a:br>
            <a:r>
              <a:rPr lang="pt-BR" sz="2000" dirty="0" smtClean="0">
                <a:solidFill>
                  <a:schemeClr val="tx2"/>
                </a:solidFill>
              </a:rPr>
              <a:t>HOSPITAL MUNICIPAL -HDAM</a:t>
            </a:r>
            <a:endParaRPr lang="pt-BR" sz="2000" dirty="0">
              <a:solidFill>
                <a:schemeClr val="tx2"/>
              </a:solidFill>
            </a:endParaRPr>
          </a:p>
        </p:txBody>
      </p:sp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0"/>
            <a:ext cx="13716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36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pt-BR" sz="1600" dirty="0"/>
              <a:t>DEMONSTRATIVO DE  DESPESAS  DO CONTRATO DE GESTÃO DOS LEITOS DE UTI- SEGUNDO QUADRIMESTRE </a:t>
            </a:r>
            <a:br>
              <a:rPr lang="pt-BR" sz="1600" dirty="0"/>
            </a:br>
            <a:r>
              <a:rPr lang="pt-BR" sz="1600" dirty="0"/>
              <a:t>HOSPITAL MUNICIPAL -HDAM</a:t>
            </a:r>
            <a:endParaRPr lang="pt-BR" sz="1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144960"/>
              </p:ext>
            </p:extLst>
          </p:nvPr>
        </p:nvGraphicFramePr>
        <p:xfrm>
          <a:off x="251520" y="1628800"/>
          <a:ext cx="4158208" cy="25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177120"/>
              </p:ext>
            </p:extLst>
          </p:nvPr>
        </p:nvGraphicFramePr>
        <p:xfrm>
          <a:off x="4355976" y="1556792"/>
          <a:ext cx="4128492" cy="259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58649"/>
              </p:ext>
            </p:extLst>
          </p:nvPr>
        </p:nvGraphicFramePr>
        <p:xfrm>
          <a:off x="2123728" y="4293096"/>
          <a:ext cx="424847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Imagem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0"/>
            <a:ext cx="13716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6476256" y="651431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Prestação de contas mensais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2317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9273221"/>
              </p:ext>
            </p:extLst>
          </p:nvPr>
        </p:nvGraphicFramePr>
        <p:xfrm>
          <a:off x="4553744" y="2492896"/>
          <a:ext cx="459025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95363"/>
          </a:xfrm>
        </p:spPr>
        <p:txBody>
          <a:bodyPr>
            <a:noAutofit/>
          </a:bodyPr>
          <a:lstStyle/>
          <a:p>
            <a:r>
              <a:rPr lang="pt-BR" sz="1600" dirty="0"/>
              <a:t>DEMONSTRATIVO DE  DESPESAS  DO CONTRATO DE GESTÃO DOS LEITOS DE UTI- SEGUNDO QUADRIMESTRE </a:t>
            </a:r>
            <a:br>
              <a:rPr lang="pt-BR" sz="1600" dirty="0"/>
            </a:br>
            <a:r>
              <a:rPr lang="pt-BR" sz="1600" dirty="0"/>
              <a:t>HOSPITAL MUNICIPAL -HDAM</a:t>
            </a:r>
            <a:endParaRPr lang="pt-BR" sz="14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061680"/>
              </p:ext>
            </p:extLst>
          </p:nvPr>
        </p:nvGraphicFramePr>
        <p:xfrm>
          <a:off x="251520" y="2276872"/>
          <a:ext cx="403076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m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0"/>
            <a:ext cx="13716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6476256" y="651431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Prestação de contas mensais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67611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DEMONSTRATIVO DE  DESPESAS  DO CONTRATO DE GESTÃO DOS LEITOS DE UTI- SEGUNDO QUADRIMESTRE </a:t>
            </a:r>
            <a:br>
              <a:rPr lang="pt-BR" sz="2400" dirty="0" smtClean="0">
                <a:solidFill>
                  <a:schemeClr val="tx2"/>
                </a:solidFill>
              </a:rPr>
            </a:br>
            <a:r>
              <a:rPr lang="pt-BR" sz="2400" dirty="0" smtClean="0">
                <a:solidFill>
                  <a:schemeClr val="tx2"/>
                </a:solidFill>
              </a:rPr>
              <a:t>HOSPITAL MUNICIPAL -HDAM</a:t>
            </a:r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20327"/>
              </p:ext>
            </p:extLst>
          </p:nvPr>
        </p:nvGraphicFramePr>
        <p:xfrm>
          <a:off x="611560" y="2780928"/>
          <a:ext cx="7920879" cy="2664294"/>
        </p:xfrm>
        <a:graphic>
          <a:graphicData uri="http://schemas.openxmlformats.org/drawingml/2006/table">
            <a:tbl>
              <a:tblPr/>
              <a:tblGrid>
                <a:gridCol w="3151133"/>
                <a:gridCol w="1363769"/>
                <a:gridCol w="1170912"/>
                <a:gridCol w="1129586"/>
                <a:gridCol w="1105479"/>
              </a:tblGrid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RESUMO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JUNHO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JULHO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AGOSTO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TOTAL FIXO 70% - PRIMEIRA PARCELA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752.953,02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752.953,02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752.953,02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551.353,00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TOTAL FIXO 30% - SEGUNDA PARCELA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322.694,15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322.694,15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322.694,15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236.294,50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SUB-TOTAL CONTRATUAL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1.075.647,17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1.075.647,17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1.075.647,17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787.647,50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REALIZADO- MÊS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1.184.134,82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1.152.432,75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1.080.198,67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881.484,19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4404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SUPERAVIT/DEFICIT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108.487,65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76.785,58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4.551,49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93.836,69 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0" y="558924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Nota explicativa:  Em agosto houve a inativação de 10 leitos UTI COVID durante 18 dias o que acarretou um desconto de R$288.000,00 do valor do repasse contratual.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5248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a 5">
      <a:dk1>
        <a:srgbClr val="006387"/>
      </a:dk1>
      <a:lt1>
        <a:sysClr val="window" lastClr="FFFFFF"/>
      </a:lt1>
      <a:dk2>
        <a:srgbClr val="006387"/>
      </a:dk2>
      <a:lt2>
        <a:srgbClr val="DEDEDE"/>
      </a:lt2>
      <a:accent1>
        <a:srgbClr val="53548A"/>
      </a:accent1>
      <a:accent2>
        <a:srgbClr val="0084B4"/>
      </a:accent2>
      <a:accent3>
        <a:srgbClr val="A04DA3"/>
      </a:accent3>
      <a:accent4>
        <a:srgbClr val="C4652D"/>
      </a:accent4>
      <a:accent5>
        <a:srgbClr val="8B5D3D"/>
      </a:accent5>
      <a:accent6>
        <a:srgbClr val="0084B4"/>
      </a:accent6>
      <a:hlink>
        <a:srgbClr val="0084B4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561</TotalTime>
  <Words>1642</Words>
  <Application>Microsoft Office PowerPoint</Application>
  <PresentationFormat>Apresentação na tela (4:3)</PresentationFormat>
  <Paragraphs>474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Urbano</vt:lpstr>
      <vt:lpstr>PRESTAÇÃO DE CONTAS HOSPITAL DOM ANTÔNIO MONTEIRO</vt:lpstr>
      <vt:lpstr>DEMONSTRATIVO DE  DESPESAS  DO CONTRATO DE GESTÃO DOS LEITOS DE UTI- SEGUNDO QUADRIMESTRE  HOSPITAL MUNICIPAL -HDAM</vt:lpstr>
      <vt:lpstr>DEMONSTRATIVO DE  DESPESAS  DO CONTRATO DE GESTÃO DOS LEITOS DE UTI- SEGUNDO QUADRIMESTRE  HOSPITAL MUNICIPAL -HDAM</vt:lpstr>
      <vt:lpstr>DEMONSTRATIVO DE  DESPESAS  DO CONTRATO DE GESTÃO DOS LEITOS DE UTI- SEGUNDO QUADRIMESTRE  HOSPITAL MUNICIPAL -HDAM</vt:lpstr>
      <vt:lpstr>DEMONSTRATIVO DE  DESPESAS  DO CONTRATO DE GESTÃO DOS LEITOS DE UTI- SEGUNDO QUADRIMESTRE  HOSPITAL MUNICIPAL -HDAM</vt:lpstr>
      <vt:lpstr>DEMONSTRATIVO DE  DESPESAS  DO CONTRATO DE GESTÃO DOS LEITOS DE UTI- SEGUNDO QUADRIMESTRE  HOSPITAL MUNICIPAL -HDAM</vt:lpstr>
      <vt:lpstr>DEMONSTRATIVO DE  DESPESAS  DO CONTRATO DE GESTÃO DOS LEITOS DE UTI- SEGUNDO QUADRIMESTRE  HOSPITAL MUNICIPAL -HDAM</vt:lpstr>
      <vt:lpstr>DEMONSTRATIVO DE  DESPESAS  DO CONTRATO DE GESTÃO DOS LEITOS DE UTI- SEGUNDO QUADRIMESTRE  HOSPITAL MUNICIPAL -HDAM</vt:lpstr>
      <vt:lpstr>DEMONSTRATIVO DE  DESPESAS  DO CONTRATO DE GESTÃO DOS LEITOS DE UTI- SEGUNDO QUADRIMESTRE  HOSPITAL MUNICIPAL -HDAM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64</cp:revision>
  <dcterms:created xsi:type="dcterms:W3CDTF">2021-10-15T12:05:39Z</dcterms:created>
  <dcterms:modified xsi:type="dcterms:W3CDTF">2021-10-25T11:24:33Z</dcterms:modified>
</cp:coreProperties>
</file>