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74" r:id="rId5"/>
    <p:sldId id="283" r:id="rId6"/>
    <p:sldId id="260" r:id="rId7"/>
    <p:sldId id="261" r:id="rId8"/>
    <p:sldId id="262" r:id="rId9"/>
    <p:sldId id="263" r:id="rId10"/>
    <p:sldId id="26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72" r:id="rId20"/>
    <p:sldId id="273" r:id="rId21"/>
  </p:sldIdLst>
  <p:sldSz cx="12192000" cy="6858000"/>
  <p:notesSz cx="12192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26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5.30\dados%20da%20rede\DADOS%20ANTIGO%20SERVIDOR\Auditoria\Auditoria%20SESAB\Auditoria%20HSC%20-%20Relat&#243;rio%204800\Sa&#237;das%20Hospitalar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5.30\dados%20da%20rede\DADOS%20ANTIGO%20SERVIDOR\Auditoria\Auditoria%20SESAB\Auditoria%20HSC%20-%20Relat&#243;rio%204800\Tabula&#231;&#227;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5.30\dados%20da%20rede\DADOS%20ANTIGO%20SERVIDOR\Auditoria\Auditoria%20SESAB\Auditoria%20HSC%20-%20Relat&#243;rio%204800\Tabula&#231;&#227;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5.30\dados%20da%20rede\DADOS%20ANTIGO%20SERVIDOR\Auditoria\Auditoria%20SESAB\Auditoria%20HSC%20-%20Relat&#243;rio%204800\Tabula&#231;&#227;o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5.30\dados%20da%20rede\DADOS%20ANTIGO%20SERVIDOR\Auditoria\Auditoria%20SESAB\Auditoria%20HSC%20-%20Relat&#243;rio%204800\Tabula&#231;&#227;o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5.30\dados%20da%20rede\DADOS%20ANTIGO%20SERVIDOR\Auditoria\Auditoria%20SESAB\Auditoria%20HSC%20-%20Relat&#243;rio%204800\Tabula&#231;&#227;o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5.30\dados%20da%20rede\DADOS%20ANTIGO%20SERVIDOR\Auditoria\Auditoria%20SESAB\Auditoria%20HSC%20-%20Relat&#243;rio%204800\Tabula&#231;&#227;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 rot="0" vert="horz"/>
          <a:lstStyle/>
          <a:p>
            <a:pPr>
              <a:defRPr>
                <a:solidFill>
                  <a:schemeClr val="bg1"/>
                </a:solidFill>
              </a:defRPr>
            </a:pPr>
            <a:r>
              <a:rPr lang="en-US" dirty="0">
                <a:solidFill>
                  <a:schemeClr val="bg1"/>
                </a:solidFill>
              </a:rPr>
              <a:t>SAÍDAS HOSPITALARES - HOSPITAL SANTA CLARA </a:t>
            </a:r>
            <a:r>
              <a:rPr lang="en-US" dirty="0" smtClean="0">
                <a:solidFill>
                  <a:schemeClr val="bg1"/>
                </a:solidFill>
              </a:rPr>
              <a:t>– MAIO A </a:t>
            </a:r>
            <a:r>
              <a:rPr lang="en-US" dirty="0">
                <a:solidFill>
                  <a:schemeClr val="bg1"/>
                </a:solidFill>
              </a:rPr>
              <a:t>OUTUBRO / 2020</a:t>
            </a: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"/>
          <c:y val="0.31206073199183504"/>
          <c:w val="0.93888888888888966"/>
          <c:h val="0.35291192767570767"/>
        </c:manualLayout>
      </c:layout>
      <c:barChart>
        <c:barDir val="col"/>
        <c:grouping val="clustered"/>
        <c:ser>
          <c:idx val="0"/>
          <c:order val="0"/>
          <c:tx>
            <c:strRef>
              <c:f>Planilha1!$B$5</c:f>
              <c:strCache>
                <c:ptCount val="1"/>
                <c:pt idx="0">
                  <c:v>mai/20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Planilha1!$A$6:$A$12</c:f>
              <c:strCache>
                <c:ptCount val="7"/>
                <c:pt idx="0">
                  <c:v>Alta</c:v>
                </c:pt>
                <c:pt idx="1">
                  <c:v>Transferência Externa</c:v>
                </c:pt>
                <c:pt idx="2">
                  <c:v>Transferência Interna</c:v>
                </c:pt>
                <c:pt idx="3">
                  <c:v>Evasão</c:v>
                </c:pt>
                <c:pt idx="4">
                  <c:v>Óbitos &lt; 24h</c:v>
                </c:pt>
                <c:pt idx="5">
                  <c:v>Óbitos &gt; 24h</c:v>
                </c:pt>
                <c:pt idx="6">
                  <c:v>Total de Saídas *</c:v>
                </c:pt>
              </c:strCache>
            </c:strRef>
          </c:cat>
          <c:val>
            <c:numRef>
              <c:f>Planilha1!$B$6:$B$12</c:f>
              <c:numCache>
                <c:formatCode>General</c:formatCode>
                <c:ptCount val="7"/>
                <c:pt idx="0">
                  <c:v>22</c:v>
                </c:pt>
                <c:pt idx="1">
                  <c:v>16</c:v>
                </c:pt>
                <c:pt idx="2">
                  <c:v>45</c:v>
                </c:pt>
                <c:pt idx="3">
                  <c:v>3</c:v>
                </c:pt>
                <c:pt idx="4">
                  <c:v>1</c:v>
                </c:pt>
                <c:pt idx="5">
                  <c:v>10</c:v>
                </c:pt>
                <c:pt idx="6">
                  <c:v>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E70-4CB8-AAE1-BBD419779847}"/>
            </c:ext>
          </c:extLst>
        </c:ser>
        <c:ser>
          <c:idx val="1"/>
          <c:order val="1"/>
          <c:tx>
            <c:strRef>
              <c:f>Planilha1!$C$5</c:f>
              <c:strCache>
                <c:ptCount val="1"/>
                <c:pt idx="0">
                  <c:v>jun/20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Planilha1!$A$6:$A$12</c:f>
              <c:strCache>
                <c:ptCount val="7"/>
                <c:pt idx="0">
                  <c:v>Alta</c:v>
                </c:pt>
                <c:pt idx="1">
                  <c:v>Transferência Externa</c:v>
                </c:pt>
                <c:pt idx="2">
                  <c:v>Transferência Interna</c:v>
                </c:pt>
                <c:pt idx="3">
                  <c:v>Evasão</c:v>
                </c:pt>
                <c:pt idx="4">
                  <c:v>Óbitos &lt; 24h</c:v>
                </c:pt>
                <c:pt idx="5">
                  <c:v>Óbitos &gt; 24h</c:v>
                </c:pt>
                <c:pt idx="6">
                  <c:v>Total de Saídas *</c:v>
                </c:pt>
              </c:strCache>
            </c:strRef>
          </c:cat>
          <c:val>
            <c:numRef>
              <c:f>Planilha1!$C$6:$C$12</c:f>
              <c:numCache>
                <c:formatCode>General</c:formatCode>
                <c:ptCount val="7"/>
                <c:pt idx="0">
                  <c:v>99</c:v>
                </c:pt>
                <c:pt idx="1">
                  <c:v>44</c:v>
                </c:pt>
                <c:pt idx="2">
                  <c:v>45</c:v>
                </c:pt>
                <c:pt idx="3">
                  <c:v>1</c:v>
                </c:pt>
                <c:pt idx="4">
                  <c:v>2</c:v>
                </c:pt>
                <c:pt idx="5">
                  <c:v>14</c:v>
                </c:pt>
                <c:pt idx="6">
                  <c:v>160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E70-4CB8-AAE1-BBD419779847}"/>
            </c:ext>
          </c:extLst>
        </c:ser>
        <c:ser>
          <c:idx val="2"/>
          <c:order val="2"/>
          <c:tx>
            <c:strRef>
              <c:f>Planilha1!$D$5</c:f>
              <c:strCache>
                <c:ptCount val="1"/>
                <c:pt idx="0">
                  <c:v>jul/20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Planilha1!$A$6:$A$12</c:f>
              <c:strCache>
                <c:ptCount val="7"/>
                <c:pt idx="0">
                  <c:v>Alta</c:v>
                </c:pt>
                <c:pt idx="1">
                  <c:v>Transferência Externa</c:v>
                </c:pt>
                <c:pt idx="2">
                  <c:v>Transferência Interna</c:v>
                </c:pt>
                <c:pt idx="3">
                  <c:v>Evasão</c:v>
                </c:pt>
                <c:pt idx="4">
                  <c:v>Óbitos &lt; 24h</c:v>
                </c:pt>
                <c:pt idx="5">
                  <c:v>Óbitos &gt; 24h</c:v>
                </c:pt>
                <c:pt idx="6">
                  <c:v>Total de Saídas *</c:v>
                </c:pt>
              </c:strCache>
            </c:strRef>
          </c:cat>
          <c:val>
            <c:numRef>
              <c:f>Planilha1!$D$6:$D$12</c:f>
              <c:numCache>
                <c:formatCode>General</c:formatCode>
                <c:ptCount val="7"/>
                <c:pt idx="0">
                  <c:v>115</c:v>
                </c:pt>
                <c:pt idx="1">
                  <c:v>5</c:v>
                </c:pt>
                <c:pt idx="2">
                  <c:v>25</c:v>
                </c:pt>
                <c:pt idx="3">
                  <c:v>1</c:v>
                </c:pt>
                <c:pt idx="4">
                  <c:v>1</c:v>
                </c:pt>
                <c:pt idx="5">
                  <c:v>17</c:v>
                </c:pt>
                <c:pt idx="6">
                  <c:v>139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E70-4CB8-AAE1-BBD419779847}"/>
            </c:ext>
          </c:extLst>
        </c:ser>
        <c:ser>
          <c:idx val="3"/>
          <c:order val="3"/>
          <c:tx>
            <c:strRef>
              <c:f>Planilha1!$E$5</c:f>
              <c:strCache>
                <c:ptCount val="1"/>
                <c:pt idx="0">
                  <c:v>ago/20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Planilha1!$A$6:$A$12</c:f>
              <c:strCache>
                <c:ptCount val="7"/>
                <c:pt idx="0">
                  <c:v>Alta</c:v>
                </c:pt>
                <c:pt idx="1">
                  <c:v>Transferência Externa</c:v>
                </c:pt>
                <c:pt idx="2">
                  <c:v>Transferência Interna</c:v>
                </c:pt>
                <c:pt idx="3">
                  <c:v>Evasão</c:v>
                </c:pt>
                <c:pt idx="4">
                  <c:v>Óbitos &lt; 24h</c:v>
                </c:pt>
                <c:pt idx="5">
                  <c:v>Óbitos &gt; 24h</c:v>
                </c:pt>
                <c:pt idx="6">
                  <c:v>Total de Saídas *</c:v>
                </c:pt>
              </c:strCache>
            </c:strRef>
          </c:cat>
          <c:val>
            <c:numRef>
              <c:f>Planilha1!$E$6:$E$12</c:f>
              <c:numCache>
                <c:formatCode>General</c:formatCode>
                <c:ptCount val="7"/>
                <c:pt idx="0">
                  <c:v>78</c:v>
                </c:pt>
                <c:pt idx="1">
                  <c:v>15</c:v>
                </c:pt>
                <c:pt idx="2">
                  <c:v>0</c:v>
                </c:pt>
                <c:pt idx="3">
                  <c:v>4</c:v>
                </c:pt>
                <c:pt idx="4">
                  <c:v>0</c:v>
                </c:pt>
                <c:pt idx="5">
                  <c:v>7</c:v>
                </c:pt>
                <c:pt idx="6">
                  <c:v>104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E70-4CB8-AAE1-BBD419779847}"/>
            </c:ext>
          </c:extLst>
        </c:ser>
        <c:ser>
          <c:idx val="4"/>
          <c:order val="4"/>
          <c:tx>
            <c:strRef>
              <c:f>Planilha1!$F$5</c:f>
              <c:strCache>
                <c:ptCount val="1"/>
                <c:pt idx="0">
                  <c:v>set/20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Planilha1!$A$6:$A$12</c:f>
              <c:strCache>
                <c:ptCount val="7"/>
                <c:pt idx="0">
                  <c:v>Alta</c:v>
                </c:pt>
                <c:pt idx="1">
                  <c:v>Transferência Externa</c:v>
                </c:pt>
                <c:pt idx="2">
                  <c:v>Transferência Interna</c:v>
                </c:pt>
                <c:pt idx="3">
                  <c:v>Evasão</c:v>
                </c:pt>
                <c:pt idx="4">
                  <c:v>Óbitos &lt; 24h</c:v>
                </c:pt>
                <c:pt idx="5">
                  <c:v>Óbitos &gt; 24h</c:v>
                </c:pt>
                <c:pt idx="6">
                  <c:v>Total de Saídas *</c:v>
                </c:pt>
              </c:strCache>
            </c:strRef>
          </c:cat>
          <c:val>
            <c:numRef>
              <c:f>Planilha1!$F$6:$F$12</c:f>
              <c:numCache>
                <c:formatCode>General</c:formatCode>
                <c:ptCount val="7"/>
                <c:pt idx="0">
                  <c:v>99</c:v>
                </c:pt>
                <c:pt idx="1">
                  <c:v>12</c:v>
                </c:pt>
                <c:pt idx="2">
                  <c:v>0</c:v>
                </c:pt>
                <c:pt idx="3">
                  <c:v>3</c:v>
                </c:pt>
                <c:pt idx="4">
                  <c:v>1</c:v>
                </c:pt>
                <c:pt idx="5">
                  <c:v>18</c:v>
                </c:pt>
                <c:pt idx="6">
                  <c:v>133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E70-4CB8-AAE1-BBD419779847}"/>
            </c:ext>
          </c:extLst>
        </c:ser>
        <c:ser>
          <c:idx val="5"/>
          <c:order val="5"/>
          <c:tx>
            <c:strRef>
              <c:f>Planilha1!$G$5</c:f>
              <c:strCache>
                <c:ptCount val="1"/>
                <c:pt idx="0">
                  <c:v>out/20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Planilha1!$A$6:$A$12</c:f>
              <c:strCache>
                <c:ptCount val="7"/>
                <c:pt idx="0">
                  <c:v>Alta</c:v>
                </c:pt>
                <c:pt idx="1">
                  <c:v>Transferência Externa</c:v>
                </c:pt>
                <c:pt idx="2">
                  <c:v>Transferência Interna</c:v>
                </c:pt>
                <c:pt idx="3">
                  <c:v>Evasão</c:v>
                </c:pt>
                <c:pt idx="4">
                  <c:v>Óbitos &lt; 24h</c:v>
                </c:pt>
                <c:pt idx="5">
                  <c:v>Óbitos &gt; 24h</c:v>
                </c:pt>
                <c:pt idx="6">
                  <c:v>Total de Saídas *</c:v>
                </c:pt>
              </c:strCache>
            </c:strRef>
          </c:cat>
          <c:val>
            <c:numRef>
              <c:f>Planilha1!$G$6:$G$12</c:f>
              <c:numCache>
                <c:formatCode>General</c:formatCode>
                <c:ptCount val="7"/>
                <c:pt idx="0">
                  <c:v>17</c:v>
                </c:pt>
                <c:pt idx="1">
                  <c:v>17</c:v>
                </c:pt>
                <c:pt idx="2">
                  <c:v>2</c:v>
                </c:pt>
                <c:pt idx="3">
                  <c:v>2</c:v>
                </c:pt>
                <c:pt idx="4">
                  <c:v>0</c:v>
                </c:pt>
                <c:pt idx="5">
                  <c:v>5</c:v>
                </c:pt>
                <c:pt idx="6">
                  <c:v>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E70-4CB8-AAE1-BBD419779847}"/>
            </c:ext>
          </c:extLst>
        </c:ser>
        <c:dLbls>
          <c:showVal val="1"/>
        </c:dLbls>
        <c:gapWidth val="444"/>
        <c:overlap val="-90"/>
        <c:axId val="46606592"/>
        <c:axId val="46609536"/>
      </c:barChart>
      <c:catAx>
        <c:axId val="46606592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b="1">
                <a:solidFill>
                  <a:schemeClr val="bg1"/>
                </a:solidFill>
              </a:defRPr>
            </a:pPr>
            <a:endParaRPr lang="pt-BR"/>
          </a:p>
        </c:txPr>
        <c:crossAx val="46609536"/>
        <c:crosses val="autoZero"/>
        <c:auto val="1"/>
        <c:lblAlgn val="ctr"/>
        <c:lblOffset val="100"/>
      </c:catAx>
      <c:valAx>
        <c:axId val="46609536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46606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vert="horz"/>
        <a:lstStyle/>
        <a:p>
          <a:pPr>
            <a:defRPr>
              <a:solidFill>
                <a:schemeClr val="bg1"/>
              </a:solidFill>
            </a:defRPr>
          </a:pPr>
          <a:endParaRPr lang="pt-BR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/>
            </a:pPr>
            <a:r>
              <a:rPr lang="pt-BR" dirty="0"/>
              <a:t>LEITOS DIA/LEITOS ATIVOS </a:t>
            </a:r>
            <a:r>
              <a:rPr lang="pt-BR" dirty="0" smtClean="0"/>
              <a:t>– HOSPITAL SANTA CLARA</a:t>
            </a:r>
            <a:r>
              <a:rPr lang="pt-BR" baseline="0" dirty="0" smtClean="0"/>
              <a:t> - </a:t>
            </a:r>
            <a:r>
              <a:rPr lang="pt-BR" dirty="0" smtClean="0"/>
              <a:t> </a:t>
            </a:r>
            <a:r>
              <a:rPr lang="pt-BR" dirty="0"/>
              <a:t>MAIO A OUTUBRO/2020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Plan1!$A$12</c:f>
              <c:strCache>
                <c:ptCount val="1"/>
                <c:pt idx="0">
                  <c:v>N° de pacientes dia </c:v>
                </c:pt>
              </c:strCache>
            </c:strRef>
          </c:tx>
          <c:dLbls>
            <c:showVal val="1"/>
          </c:dLbls>
          <c:cat>
            <c:numRef>
              <c:f>Plan1!$B$11:$G$11</c:f>
              <c:numCache>
                <c:formatCode>mmm/yy</c:formatCode>
                <c:ptCount val="6"/>
                <c:pt idx="0">
                  <c:v>43952</c:v>
                </c:pt>
                <c:pt idx="1">
                  <c:v>43983</c:v>
                </c:pt>
                <c:pt idx="2">
                  <c:v>44013</c:v>
                </c:pt>
                <c:pt idx="3">
                  <c:v>44044</c:v>
                </c:pt>
                <c:pt idx="4">
                  <c:v>44075</c:v>
                </c:pt>
                <c:pt idx="5">
                  <c:v>44105</c:v>
                </c:pt>
              </c:numCache>
            </c:numRef>
          </c:cat>
          <c:val>
            <c:numRef>
              <c:f>Plan1!$B$12:$G$12</c:f>
              <c:numCache>
                <c:formatCode>General</c:formatCode>
                <c:ptCount val="6"/>
                <c:pt idx="0">
                  <c:v>559</c:v>
                </c:pt>
                <c:pt idx="1">
                  <c:v>979</c:v>
                </c:pt>
                <c:pt idx="2" formatCode="#,##0">
                  <c:v>1183</c:v>
                </c:pt>
                <c:pt idx="3" formatCode="#,##0">
                  <c:v>1185</c:v>
                </c:pt>
                <c:pt idx="4" formatCode="#,##0">
                  <c:v>1229</c:v>
                </c:pt>
                <c:pt idx="5" formatCode="#,##0">
                  <c:v>363</c:v>
                </c:pt>
              </c:numCache>
            </c:numRef>
          </c:val>
        </c:ser>
        <c:ser>
          <c:idx val="1"/>
          <c:order val="1"/>
          <c:tx>
            <c:strRef>
              <c:f>Plan1!$A$13</c:f>
              <c:strCache>
                <c:ptCount val="1"/>
                <c:pt idx="0">
                  <c:v>N° de leitos contratos</c:v>
                </c:pt>
              </c:strCache>
            </c:strRef>
          </c:tx>
          <c:dLbls>
            <c:showVal val="1"/>
          </c:dLbls>
          <c:cat>
            <c:numRef>
              <c:f>Plan1!$B$11:$G$11</c:f>
              <c:numCache>
                <c:formatCode>mmm/yy</c:formatCode>
                <c:ptCount val="6"/>
                <c:pt idx="0">
                  <c:v>43952</c:v>
                </c:pt>
                <c:pt idx="1">
                  <c:v>43983</c:v>
                </c:pt>
                <c:pt idx="2">
                  <c:v>44013</c:v>
                </c:pt>
                <c:pt idx="3">
                  <c:v>44044</c:v>
                </c:pt>
                <c:pt idx="4">
                  <c:v>44075</c:v>
                </c:pt>
                <c:pt idx="5">
                  <c:v>44105</c:v>
                </c:pt>
              </c:numCache>
            </c:numRef>
          </c:cat>
          <c:val>
            <c:numRef>
              <c:f>Plan1!$B$13:$G$13</c:f>
              <c:numCache>
                <c:formatCode>General</c:formatCode>
                <c:ptCount val="6"/>
                <c:pt idx="0">
                  <c:v>59</c:v>
                </c:pt>
                <c:pt idx="1">
                  <c:v>59</c:v>
                </c:pt>
                <c:pt idx="2">
                  <c:v>59</c:v>
                </c:pt>
                <c:pt idx="3">
                  <c:v>59</c:v>
                </c:pt>
                <c:pt idx="4">
                  <c:v>59</c:v>
                </c:pt>
                <c:pt idx="5">
                  <c:v>59</c:v>
                </c:pt>
              </c:numCache>
            </c:numRef>
          </c:val>
        </c:ser>
        <c:ser>
          <c:idx val="2"/>
          <c:order val="2"/>
          <c:tx>
            <c:strRef>
              <c:f>Plan1!$A$14</c:f>
              <c:strCache>
                <c:ptCount val="1"/>
                <c:pt idx="0">
                  <c:v>N° de leitos-dia no mês </c:v>
                </c:pt>
              </c:strCache>
            </c:strRef>
          </c:tx>
          <c:dLbls>
            <c:showVal val="1"/>
          </c:dLbls>
          <c:cat>
            <c:numRef>
              <c:f>Plan1!$B$11:$G$11</c:f>
              <c:numCache>
                <c:formatCode>mmm/yy</c:formatCode>
                <c:ptCount val="6"/>
                <c:pt idx="0">
                  <c:v>43952</c:v>
                </c:pt>
                <c:pt idx="1">
                  <c:v>43983</c:v>
                </c:pt>
                <c:pt idx="2">
                  <c:v>44013</c:v>
                </c:pt>
                <c:pt idx="3">
                  <c:v>44044</c:v>
                </c:pt>
                <c:pt idx="4">
                  <c:v>44075</c:v>
                </c:pt>
                <c:pt idx="5">
                  <c:v>44105</c:v>
                </c:pt>
              </c:numCache>
            </c:numRef>
          </c:cat>
          <c:val>
            <c:numRef>
              <c:f>Plan1!$B$14:$G$14</c:f>
              <c:numCache>
                <c:formatCode>General</c:formatCode>
                <c:ptCount val="6"/>
                <c:pt idx="0">
                  <c:v>1239</c:v>
                </c:pt>
                <c:pt idx="1">
                  <c:v>1770</c:v>
                </c:pt>
                <c:pt idx="2">
                  <c:v>1829</c:v>
                </c:pt>
                <c:pt idx="3">
                  <c:v>1829</c:v>
                </c:pt>
                <c:pt idx="4" formatCode="#,##0">
                  <c:v>1829</c:v>
                </c:pt>
                <c:pt idx="5" formatCode="#,##0">
                  <c:v>1121</c:v>
                </c:pt>
              </c:numCache>
            </c:numRef>
          </c:val>
        </c:ser>
        <c:ser>
          <c:idx val="3"/>
          <c:order val="3"/>
          <c:tx>
            <c:strRef>
              <c:f>Plan1!$A$15</c:f>
              <c:strCache>
                <c:ptCount val="1"/>
                <c:pt idx="0">
                  <c:v>N° de leitos ativos </c:v>
                </c:pt>
              </c:strCache>
            </c:strRef>
          </c:tx>
          <c:dLbls>
            <c:showVal val="1"/>
          </c:dLbls>
          <c:cat>
            <c:numRef>
              <c:f>Plan1!$B$11:$G$11</c:f>
              <c:numCache>
                <c:formatCode>mmm/yy</c:formatCode>
                <c:ptCount val="6"/>
                <c:pt idx="0">
                  <c:v>43952</c:v>
                </c:pt>
                <c:pt idx="1">
                  <c:v>43983</c:v>
                </c:pt>
                <c:pt idx="2">
                  <c:v>44013</c:v>
                </c:pt>
                <c:pt idx="3">
                  <c:v>44044</c:v>
                </c:pt>
                <c:pt idx="4">
                  <c:v>44075</c:v>
                </c:pt>
                <c:pt idx="5">
                  <c:v>44105</c:v>
                </c:pt>
              </c:numCache>
            </c:numRef>
          </c:cat>
          <c:val>
            <c:numRef>
              <c:f>Plan1!$B$15:$G$15</c:f>
              <c:numCache>
                <c:formatCode>General</c:formatCode>
                <c:ptCount val="6"/>
                <c:pt idx="0">
                  <c:v>39</c:v>
                </c:pt>
                <c:pt idx="1">
                  <c:v>39</c:v>
                </c:pt>
                <c:pt idx="2">
                  <c:v>59</c:v>
                </c:pt>
                <c:pt idx="3">
                  <c:v>59</c:v>
                </c:pt>
                <c:pt idx="4">
                  <c:v>59</c:v>
                </c:pt>
                <c:pt idx="5">
                  <c:v>24</c:v>
                </c:pt>
              </c:numCache>
            </c:numRef>
          </c:val>
        </c:ser>
        <c:dLbls>
          <c:showVal val="1"/>
        </c:dLbls>
        <c:overlap val="-25"/>
        <c:axId val="46644224"/>
        <c:axId val="46650496"/>
      </c:barChart>
      <c:dateAx>
        <c:axId val="46644224"/>
        <c:scaling>
          <c:orientation val="minMax"/>
        </c:scaling>
        <c:axPos val="b"/>
        <c:numFmt formatCode="mmm/yy" sourceLinked="1"/>
        <c:majorTickMark val="none"/>
        <c:tickLblPos val="nextTo"/>
        <c:crossAx val="46650496"/>
        <c:crosses val="autoZero"/>
        <c:auto val="1"/>
        <c:lblOffset val="100"/>
      </c:dateAx>
      <c:valAx>
        <c:axId val="46650496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46644224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>
          <a:solidFill>
            <a:schemeClr val="bg1"/>
          </a:solidFill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pt-BR" sz="1400" dirty="0"/>
              <a:t>PERCENTUAL DE PACIENTES EM TRATAMENTOS  CONCOMITANTES E COM </a:t>
            </a:r>
            <a:r>
              <a:rPr lang="pt-BR" sz="1400" dirty="0" smtClean="0"/>
              <a:t>COMPLICAÇÕES</a:t>
            </a:r>
          </a:p>
          <a:p>
            <a:pPr>
              <a:defRPr/>
            </a:pPr>
            <a:r>
              <a:rPr lang="pt-BR" sz="1400" dirty="0" smtClean="0"/>
              <a:t>HOSPITAL SANTA CLARA – MAIO A OUTUBRO/2020</a:t>
            </a:r>
            <a:endParaRPr lang="pt-BR" sz="14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3.0555555555555565E-2"/>
          <c:y val="0.40261956838728508"/>
          <c:w val="0.93888888888888922"/>
          <c:h val="0.43311716243802856"/>
        </c:manualLayout>
      </c:layout>
      <c:barChart>
        <c:barDir val="col"/>
        <c:grouping val="clustered"/>
        <c:ser>
          <c:idx val="0"/>
          <c:order val="0"/>
          <c:tx>
            <c:strRef>
              <c:f>Plan1!$A$18</c:f>
              <c:strCache>
                <c:ptCount val="1"/>
                <c:pt idx="0">
                  <c:v>Percentual de pacientes com  tratamento  concomitante 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Val val="1"/>
          </c:dLbls>
          <c:cat>
            <c:numRef>
              <c:f>Plan1!$B$17:$G$17</c:f>
              <c:numCache>
                <c:formatCode>mmm/yy</c:formatCode>
                <c:ptCount val="6"/>
                <c:pt idx="0">
                  <c:v>43952</c:v>
                </c:pt>
                <c:pt idx="1">
                  <c:v>43983</c:v>
                </c:pt>
                <c:pt idx="2">
                  <c:v>44013</c:v>
                </c:pt>
                <c:pt idx="3">
                  <c:v>44044</c:v>
                </c:pt>
                <c:pt idx="4">
                  <c:v>44075</c:v>
                </c:pt>
                <c:pt idx="5">
                  <c:v>44105</c:v>
                </c:pt>
              </c:numCache>
            </c:numRef>
          </c:cat>
          <c:val>
            <c:numRef>
              <c:f>Plan1!$B$18:$G$18</c:f>
              <c:numCache>
                <c:formatCode>0%</c:formatCode>
                <c:ptCount val="6"/>
                <c:pt idx="0" formatCode="0.00%">
                  <c:v>0.58229999999999993</c:v>
                </c:pt>
                <c:pt idx="1">
                  <c:v>0.38000000000000006</c:v>
                </c:pt>
                <c:pt idx="2" formatCode="0.00%">
                  <c:v>0.1348</c:v>
                </c:pt>
                <c:pt idx="3" formatCode="0.00%">
                  <c:v>0.3030000000000001</c:v>
                </c:pt>
                <c:pt idx="4" formatCode="0.00%">
                  <c:v>7.690000000000001E-2</c:v>
                </c:pt>
                <c:pt idx="5" formatCode="0.00%">
                  <c:v>0.11899999999999998</c:v>
                </c:pt>
              </c:numCache>
            </c:numRef>
          </c:val>
        </c:ser>
        <c:ser>
          <c:idx val="1"/>
          <c:order val="1"/>
          <c:tx>
            <c:strRef>
              <c:f>Plan1!$A$19</c:f>
              <c:strCache>
                <c:ptCount val="1"/>
                <c:pt idx="0">
                  <c:v>Percentual de pacientes com  complicações no  Tratamento 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Val val="1"/>
          </c:dLbls>
          <c:cat>
            <c:numRef>
              <c:f>Plan1!$B$17:$G$17</c:f>
              <c:numCache>
                <c:formatCode>mmm/yy</c:formatCode>
                <c:ptCount val="6"/>
                <c:pt idx="0">
                  <c:v>43952</c:v>
                </c:pt>
                <c:pt idx="1">
                  <c:v>43983</c:v>
                </c:pt>
                <c:pt idx="2">
                  <c:v>44013</c:v>
                </c:pt>
                <c:pt idx="3">
                  <c:v>44044</c:v>
                </c:pt>
                <c:pt idx="4">
                  <c:v>44075</c:v>
                </c:pt>
                <c:pt idx="5">
                  <c:v>44105</c:v>
                </c:pt>
              </c:numCache>
            </c:numRef>
          </c:cat>
          <c:val>
            <c:numRef>
              <c:f>Plan1!$B$19:$G$19</c:f>
              <c:numCache>
                <c:formatCode>0.00%</c:formatCode>
                <c:ptCount val="6"/>
                <c:pt idx="0">
                  <c:v>0.1646</c:v>
                </c:pt>
                <c:pt idx="1">
                  <c:v>0.11570000000000001</c:v>
                </c:pt>
                <c:pt idx="2">
                  <c:v>0.1348</c:v>
                </c:pt>
                <c:pt idx="3">
                  <c:v>0.13639999999999999</c:v>
                </c:pt>
                <c:pt idx="4">
                  <c:v>0.13850000000000001</c:v>
                </c:pt>
                <c:pt idx="5">
                  <c:v>0.11899999999999998</c:v>
                </c:pt>
              </c:numCache>
            </c:numRef>
          </c:val>
        </c:ser>
        <c:dLbls>
          <c:showVal val="1"/>
        </c:dLbls>
        <c:overlap val="-25"/>
        <c:axId val="50071808"/>
        <c:axId val="50078080"/>
      </c:barChart>
      <c:dateAx>
        <c:axId val="50071808"/>
        <c:scaling>
          <c:orientation val="minMax"/>
        </c:scaling>
        <c:axPos val="b"/>
        <c:numFmt formatCode="mmm/yy" sourceLinked="1"/>
        <c:majorTickMark val="none"/>
        <c:tickLblPos val="nextTo"/>
        <c:crossAx val="50078080"/>
        <c:crosses val="autoZero"/>
        <c:auto val="1"/>
        <c:lblOffset val="100"/>
      </c:dateAx>
      <c:valAx>
        <c:axId val="50078080"/>
        <c:scaling>
          <c:orientation val="minMax"/>
        </c:scaling>
        <c:delete val="1"/>
        <c:axPos val="l"/>
        <c:numFmt formatCode="0.00%" sourceLinked="1"/>
        <c:tickLblPos val="nextTo"/>
        <c:crossAx val="50071808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>
          <a:solidFill>
            <a:schemeClr val="bg1"/>
          </a:solidFill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/>
            </a:pPr>
            <a:r>
              <a:rPr lang="pt-BR" dirty="0"/>
              <a:t>TAXA DE MORTALIDADE GERAL X TAXA DE MORTALIDADE INSTITUCIONAL </a:t>
            </a:r>
            <a:r>
              <a:rPr lang="pt-BR" dirty="0" smtClean="0"/>
              <a:t> </a:t>
            </a:r>
            <a:r>
              <a:rPr lang="pt-BR" dirty="0"/>
              <a:t>HOSPITAL SANTA CLARA - MAIO A OUTUBRO/2020</a:t>
            </a:r>
          </a:p>
        </c:rich>
      </c:tx>
      <c:layout/>
    </c:title>
    <c:plotArea>
      <c:layout/>
      <c:lineChart>
        <c:grouping val="stacked"/>
        <c:ser>
          <c:idx val="0"/>
          <c:order val="0"/>
          <c:tx>
            <c:strRef>
              <c:f>Plan2!$A$8</c:f>
              <c:strCache>
                <c:ptCount val="1"/>
                <c:pt idx="0">
                  <c:v>Taxa de Mortalidade Geral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Val val="1"/>
          </c:dLbls>
          <c:cat>
            <c:numRef>
              <c:f>Plan2!$B$7:$G$7</c:f>
              <c:numCache>
                <c:formatCode>mmm/yy</c:formatCode>
                <c:ptCount val="6"/>
                <c:pt idx="0">
                  <c:v>43952</c:v>
                </c:pt>
                <c:pt idx="1">
                  <c:v>43983</c:v>
                </c:pt>
                <c:pt idx="2">
                  <c:v>44013</c:v>
                </c:pt>
                <c:pt idx="3">
                  <c:v>44044</c:v>
                </c:pt>
                <c:pt idx="4">
                  <c:v>44075</c:v>
                </c:pt>
                <c:pt idx="5">
                  <c:v>44105</c:v>
                </c:pt>
              </c:numCache>
            </c:numRef>
          </c:cat>
          <c:val>
            <c:numRef>
              <c:f>Plan2!$B$8:$G$8</c:f>
              <c:numCache>
                <c:formatCode>0.00%</c:formatCode>
                <c:ptCount val="6"/>
                <c:pt idx="0">
                  <c:v>0.13919999999999999</c:v>
                </c:pt>
                <c:pt idx="1">
                  <c:v>0.1</c:v>
                </c:pt>
                <c:pt idx="2">
                  <c:v>0.1295</c:v>
                </c:pt>
                <c:pt idx="3">
                  <c:v>6.7299999999999999E-2</c:v>
                </c:pt>
                <c:pt idx="4">
                  <c:v>0.14290000000000003</c:v>
                </c:pt>
                <c:pt idx="5">
                  <c:v>0.12200000000000001</c:v>
                </c:pt>
              </c:numCache>
            </c:numRef>
          </c:val>
        </c:ser>
        <c:ser>
          <c:idx val="1"/>
          <c:order val="1"/>
          <c:tx>
            <c:strRef>
              <c:f>Plan2!$A$9</c:f>
              <c:strCache>
                <c:ptCount val="1"/>
                <c:pt idx="0">
                  <c:v>Taxa de mortalidade  Institucional 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Val val="1"/>
          </c:dLbls>
          <c:cat>
            <c:numRef>
              <c:f>Plan2!$B$7:$G$7</c:f>
              <c:numCache>
                <c:formatCode>mmm/yy</c:formatCode>
                <c:ptCount val="6"/>
                <c:pt idx="0">
                  <c:v>43952</c:v>
                </c:pt>
                <c:pt idx="1">
                  <c:v>43983</c:v>
                </c:pt>
                <c:pt idx="2">
                  <c:v>44013</c:v>
                </c:pt>
                <c:pt idx="3">
                  <c:v>44044</c:v>
                </c:pt>
                <c:pt idx="4">
                  <c:v>44075</c:v>
                </c:pt>
                <c:pt idx="5">
                  <c:v>44105</c:v>
                </c:pt>
              </c:numCache>
            </c:numRef>
          </c:cat>
          <c:val>
            <c:numRef>
              <c:f>Plan2!$B$9:$G$9</c:f>
              <c:numCache>
                <c:formatCode>0.00%</c:formatCode>
                <c:ptCount val="6"/>
                <c:pt idx="0">
                  <c:v>0.12659999999999999</c:v>
                </c:pt>
                <c:pt idx="1">
                  <c:v>8.7500000000000008E-2</c:v>
                </c:pt>
                <c:pt idx="2">
                  <c:v>0.12230000000000002</c:v>
                </c:pt>
                <c:pt idx="3">
                  <c:v>6.7299999999999999E-2</c:v>
                </c:pt>
                <c:pt idx="4">
                  <c:v>0.1353</c:v>
                </c:pt>
                <c:pt idx="5">
                  <c:v>0.12200000000000001</c:v>
                </c:pt>
              </c:numCache>
            </c:numRef>
          </c:val>
        </c:ser>
        <c:dLbls>
          <c:showVal val="1"/>
        </c:dLbls>
        <c:marker val="1"/>
        <c:axId val="51294976"/>
        <c:axId val="51296512"/>
      </c:lineChart>
      <c:dateAx>
        <c:axId val="51294976"/>
        <c:scaling>
          <c:orientation val="minMax"/>
        </c:scaling>
        <c:axPos val="b"/>
        <c:numFmt formatCode="mmm/yy" sourceLinked="1"/>
        <c:majorTickMark val="none"/>
        <c:tickLblPos val="nextTo"/>
        <c:crossAx val="51296512"/>
        <c:crosses val="autoZero"/>
        <c:auto val="1"/>
        <c:lblOffset val="100"/>
      </c:dateAx>
      <c:valAx>
        <c:axId val="51296512"/>
        <c:scaling>
          <c:orientation val="minMax"/>
        </c:scaling>
        <c:delete val="1"/>
        <c:axPos val="l"/>
        <c:numFmt formatCode="0.00%" sourceLinked="1"/>
        <c:majorTickMark val="none"/>
        <c:tickLblPos val="nextTo"/>
        <c:crossAx val="51294976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>
          <a:solidFill>
            <a:schemeClr val="bg1"/>
          </a:solidFill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pt-BR"/>
              <a:t>TAXA DE OCUPAÇÃO </a:t>
            </a:r>
          </a:p>
          <a:p>
            <a:pPr>
              <a:defRPr/>
            </a:pPr>
            <a:r>
              <a:rPr lang="pt-BR"/>
              <a:t>HOSPITAL SANTA CLARA - MAIO A OUTUBRO/2020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Plan2!$A$3</c:f>
              <c:strCache>
                <c:ptCount val="1"/>
                <c:pt idx="0">
                  <c:v>Clinica Médica </c:v>
                </c:pt>
              </c:strCache>
            </c:strRef>
          </c:tx>
          <c:dLbls>
            <c:showVal val="1"/>
          </c:dLbls>
          <c:cat>
            <c:numRef>
              <c:f>Plan2!$B$2:$G$2</c:f>
              <c:numCache>
                <c:formatCode>mmm/yy</c:formatCode>
                <c:ptCount val="6"/>
                <c:pt idx="0">
                  <c:v>43952</c:v>
                </c:pt>
                <c:pt idx="1">
                  <c:v>43983</c:v>
                </c:pt>
                <c:pt idx="2">
                  <c:v>44013</c:v>
                </c:pt>
                <c:pt idx="3">
                  <c:v>44044</c:v>
                </c:pt>
                <c:pt idx="4">
                  <c:v>44075</c:v>
                </c:pt>
                <c:pt idx="5">
                  <c:v>44105</c:v>
                </c:pt>
              </c:numCache>
            </c:numRef>
          </c:cat>
          <c:val>
            <c:numRef>
              <c:f>Plan2!$B$3:$G$3</c:f>
              <c:numCache>
                <c:formatCode>0%</c:formatCode>
                <c:ptCount val="6"/>
                <c:pt idx="0">
                  <c:v>0.47000000000000003</c:v>
                </c:pt>
                <c:pt idx="1">
                  <c:v>0.52</c:v>
                </c:pt>
                <c:pt idx="2">
                  <c:v>0.65000000000000013</c:v>
                </c:pt>
                <c:pt idx="3">
                  <c:v>0.62000000000000011</c:v>
                </c:pt>
                <c:pt idx="4">
                  <c:v>0.64000000000000012</c:v>
                </c:pt>
                <c:pt idx="5">
                  <c:v>0.27</c:v>
                </c:pt>
              </c:numCache>
            </c:numRef>
          </c:val>
        </c:ser>
        <c:ser>
          <c:idx val="1"/>
          <c:order val="1"/>
          <c:tx>
            <c:strRef>
              <c:f>Plan2!$A$4</c:f>
              <c:strCache>
                <c:ptCount val="1"/>
                <c:pt idx="0">
                  <c:v>UTI </c:v>
                </c:pt>
              </c:strCache>
            </c:strRef>
          </c:tx>
          <c:dLbls>
            <c:showVal val="1"/>
          </c:dLbls>
          <c:cat>
            <c:numRef>
              <c:f>Plan2!$B$2:$G$2</c:f>
              <c:numCache>
                <c:formatCode>mmm/yy</c:formatCode>
                <c:ptCount val="6"/>
                <c:pt idx="0">
                  <c:v>43952</c:v>
                </c:pt>
                <c:pt idx="1">
                  <c:v>43983</c:v>
                </c:pt>
                <c:pt idx="2">
                  <c:v>44013</c:v>
                </c:pt>
                <c:pt idx="3">
                  <c:v>44044</c:v>
                </c:pt>
                <c:pt idx="4">
                  <c:v>44075</c:v>
                </c:pt>
                <c:pt idx="5">
                  <c:v>44105</c:v>
                </c:pt>
              </c:numCache>
            </c:numRef>
          </c:cat>
          <c:val>
            <c:numRef>
              <c:f>Plan2!$B$4:$G$4</c:f>
              <c:numCache>
                <c:formatCode>0%</c:formatCode>
                <c:ptCount val="6"/>
                <c:pt idx="0">
                  <c:v>0.34</c:v>
                </c:pt>
                <c:pt idx="1">
                  <c:v>0.73000000000000009</c:v>
                </c:pt>
                <c:pt idx="2">
                  <c:v>0.66000000000000014</c:v>
                </c:pt>
                <c:pt idx="3">
                  <c:v>0.82000000000000006</c:v>
                </c:pt>
                <c:pt idx="4">
                  <c:v>0.84000000000000008</c:v>
                </c:pt>
                <c:pt idx="5">
                  <c:v>0.63000000000000012</c:v>
                </c:pt>
              </c:numCache>
            </c:numRef>
          </c:val>
        </c:ser>
        <c:ser>
          <c:idx val="2"/>
          <c:order val="2"/>
          <c:tx>
            <c:strRef>
              <c:f>Plan2!$A$5</c:f>
              <c:strCache>
                <c:ptCount val="1"/>
                <c:pt idx="0">
                  <c:v>Taxa Geral de Ocupação</c:v>
                </c:pt>
              </c:strCache>
            </c:strRef>
          </c:tx>
          <c:dLbls>
            <c:showVal val="1"/>
          </c:dLbls>
          <c:cat>
            <c:numRef>
              <c:f>Plan2!$B$2:$G$2</c:f>
              <c:numCache>
                <c:formatCode>mmm/yy</c:formatCode>
                <c:ptCount val="6"/>
                <c:pt idx="0">
                  <c:v>43952</c:v>
                </c:pt>
                <c:pt idx="1">
                  <c:v>43983</c:v>
                </c:pt>
                <c:pt idx="2">
                  <c:v>44013</c:v>
                </c:pt>
                <c:pt idx="3">
                  <c:v>44044</c:v>
                </c:pt>
                <c:pt idx="4">
                  <c:v>44075</c:v>
                </c:pt>
                <c:pt idx="5">
                  <c:v>44105</c:v>
                </c:pt>
              </c:numCache>
            </c:numRef>
          </c:cat>
          <c:val>
            <c:numRef>
              <c:f>Plan2!$B$5:$G$5</c:f>
              <c:numCache>
                <c:formatCode>0.00%</c:formatCode>
                <c:ptCount val="6"/>
                <c:pt idx="0">
                  <c:v>0.45120000000000005</c:v>
                </c:pt>
                <c:pt idx="1">
                  <c:v>0.55310000000000004</c:v>
                </c:pt>
                <c:pt idx="2">
                  <c:v>0.64680000000000015</c:v>
                </c:pt>
                <c:pt idx="3">
                  <c:v>0.64790000000000014</c:v>
                </c:pt>
                <c:pt idx="4">
                  <c:v>0.67200000000000015</c:v>
                </c:pt>
                <c:pt idx="5">
                  <c:v>0.32380000000000003</c:v>
                </c:pt>
              </c:numCache>
            </c:numRef>
          </c:val>
        </c:ser>
        <c:dLbls>
          <c:showVal val="1"/>
        </c:dLbls>
        <c:overlap val="-25"/>
        <c:axId val="51423488"/>
        <c:axId val="52306304"/>
      </c:barChart>
      <c:dateAx>
        <c:axId val="51423488"/>
        <c:scaling>
          <c:orientation val="minMax"/>
        </c:scaling>
        <c:axPos val="b"/>
        <c:numFmt formatCode="mmm/yy" sourceLinked="1"/>
        <c:majorTickMark val="none"/>
        <c:tickLblPos val="nextTo"/>
        <c:crossAx val="52306304"/>
        <c:crosses val="autoZero"/>
        <c:auto val="1"/>
        <c:lblOffset val="100"/>
      </c:dateAx>
      <c:valAx>
        <c:axId val="52306304"/>
        <c:scaling>
          <c:orientation val="minMax"/>
        </c:scaling>
        <c:delete val="1"/>
        <c:axPos val="l"/>
        <c:numFmt formatCode="0%" sourceLinked="1"/>
        <c:tickLblPos val="nextTo"/>
        <c:crossAx val="51423488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>
          <a:solidFill>
            <a:schemeClr val="bg1"/>
          </a:solidFill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 algn="ctr">
              <a:defRPr/>
            </a:pPr>
            <a:r>
              <a:rPr lang="pt-BR"/>
              <a:t>MÉDIA DE PERMANÊNCIA E ÍNDICE DE ROTATIVIDADE</a:t>
            </a:r>
          </a:p>
          <a:p>
            <a:pPr algn="ctr">
              <a:defRPr/>
            </a:pPr>
            <a:r>
              <a:rPr lang="pt-BR"/>
              <a:t>HOSPITAL SANTA CLARA - MAIO A OUTUBRO/2020</a:t>
            </a:r>
          </a:p>
        </c:rich>
      </c:tx>
      <c:layout>
        <c:manualLayout>
          <c:xMode val="edge"/>
          <c:yMode val="edge"/>
          <c:x val="0.32181255468066527"/>
          <c:y val="3.7037037037037056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Plan2!$A$18</c:f>
              <c:strCache>
                <c:ptCount val="1"/>
                <c:pt idx="0">
                  <c:v>Média de Permanência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dLbls>
            <c:showVal val="1"/>
          </c:dLbls>
          <c:cat>
            <c:numRef>
              <c:f>Plan2!$B$17:$G$17</c:f>
              <c:numCache>
                <c:formatCode>mmm/yy</c:formatCode>
                <c:ptCount val="6"/>
                <c:pt idx="0">
                  <c:v>43952</c:v>
                </c:pt>
                <c:pt idx="1">
                  <c:v>43983</c:v>
                </c:pt>
                <c:pt idx="2">
                  <c:v>44013</c:v>
                </c:pt>
                <c:pt idx="3">
                  <c:v>44044</c:v>
                </c:pt>
                <c:pt idx="4">
                  <c:v>44075</c:v>
                </c:pt>
                <c:pt idx="5">
                  <c:v>44105</c:v>
                </c:pt>
              </c:numCache>
            </c:numRef>
          </c:cat>
          <c:val>
            <c:numRef>
              <c:f>Plan2!$B$18:$G$18</c:f>
              <c:numCache>
                <c:formatCode>General</c:formatCode>
                <c:ptCount val="6"/>
                <c:pt idx="0">
                  <c:v>10.75</c:v>
                </c:pt>
                <c:pt idx="1">
                  <c:v>6.1199999999999992</c:v>
                </c:pt>
                <c:pt idx="2">
                  <c:v>8.51</c:v>
                </c:pt>
                <c:pt idx="3">
                  <c:v>11.39</c:v>
                </c:pt>
                <c:pt idx="4">
                  <c:v>9.2399999999999984</c:v>
                </c:pt>
                <c:pt idx="5">
                  <c:v>8.8500000000000014</c:v>
                </c:pt>
              </c:numCache>
            </c:numRef>
          </c:val>
        </c:ser>
        <c:ser>
          <c:idx val="1"/>
          <c:order val="1"/>
          <c:tx>
            <c:strRef>
              <c:f>Plan2!$A$19</c:f>
              <c:strCache>
                <c:ptCount val="1"/>
                <c:pt idx="0">
                  <c:v>Índice de Rotatividade Saídas/Leito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showVal val="1"/>
          </c:dLbls>
          <c:cat>
            <c:numRef>
              <c:f>Plan2!$B$17:$G$17</c:f>
              <c:numCache>
                <c:formatCode>mmm/yy</c:formatCode>
                <c:ptCount val="6"/>
                <c:pt idx="0">
                  <c:v>43952</c:v>
                </c:pt>
                <c:pt idx="1">
                  <c:v>43983</c:v>
                </c:pt>
                <c:pt idx="2">
                  <c:v>44013</c:v>
                </c:pt>
                <c:pt idx="3">
                  <c:v>44044</c:v>
                </c:pt>
                <c:pt idx="4">
                  <c:v>44075</c:v>
                </c:pt>
                <c:pt idx="5">
                  <c:v>44105</c:v>
                </c:pt>
              </c:numCache>
            </c:numRef>
          </c:cat>
          <c:val>
            <c:numRef>
              <c:f>Plan2!$B$19:$G$19</c:f>
              <c:numCache>
                <c:formatCode>General</c:formatCode>
                <c:ptCount val="6"/>
                <c:pt idx="0">
                  <c:v>1.33</c:v>
                </c:pt>
                <c:pt idx="1">
                  <c:v>4.0999999999999996</c:v>
                </c:pt>
                <c:pt idx="2">
                  <c:v>2.36</c:v>
                </c:pt>
                <c:pt idx="3">
                  <c:v>1.76</c:v>
                </c:pt>
                <c:pt idx="4">
                  <c:v>2.25</c:v>
                </c:pt>
                <c:pt idx="5">
                  <c:v>1.71</c:v>
                </c:pt>
              </c:numCache>
            </c:numRef>
          </c:val>
        </c:ser>
        <c:dLbls>
          <c:showVal val="1"/>
        </c:dLbls>
        <c:overlap val="-25"/>
        <c:axId val="88641536"/>
        <c:axId val="88643072"/>
      </c:barChart>
      <c:dateAx>
        <c:axId val="88641536"/>
        <c:scaling>
          <c:orientation val="minMax"/>
        </c:scaling>
        <c:axPos val="b"/>
        <c:numFmt formatCode="mmm/yy" sourceLinked="1"/>
        <c:majorTickMark val="none"/>
        <c:tickLblPos val="nextTo"/>
        <c:crossAx val="88643072"/>
        <c:crosses val="autoZero"/>
        <c:auto val="1"/>
        <c:lblOffset val="100"/>
      </c:dateAx>
      <c:valAx>
        <c:axId val="88643072"/>
        <c:scaling>
          <c:orientation val="minMax"/>
        </c:scaling>
        <c:delete val="1"/>
        <c:axPos val="l"/>
        <c:numFmt formatCode="General" sourceLinked="1"/>
        <c:tickLblPos val="nextTo"/>
        <c:crossAx val="88641536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>
          <a:solidFill>
            <a:schemeClr val="bg1"/>
          </a:solidFill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TAXA</a:t>
            </a:r>
            <a:r>
              <a:rPr lang="en-US" baseline="0" dirty="0" smtClean="0"/>
              <a:t> DE INFECÇÃO HOSPITALAR</a:t>
            </a:r>
          </a:p>
          <a:p>
            <a:pPr>
              <a:defRPr/>
            </a:pPr>
            <a:r>
              <a:rPr lang="en-US" baseline="0" dirty="0" smtClean="0"/>
              <a:t>HOSPITAL SANTA CLARA – MAIO A OUTUBRO/2020</a:t>
            </a:r>
            <a:endParaRPr lang="en-US" dirty="0"/>
          </a:p>
        </c:rich>
      </c:tx>
      <c:layout/>
    </c:title>
    <c:plotArea>
      <c:layout/>
      <c:lineChart>
        <c:grouping val="stacked"/>
        <c:ser>
          <c:idx val="0"/>
          <c:order val="0"/>
          <c:tx>
            <c:strRef>
              <c:f>Plan2!$A$42</c:f>
              <c:strCache>
                <c:ptCount val="1"/>
                <c:pt idx="0">
                  <c:v>Taxa de Infecção Hospitalar</c:v>
                </c:pt>
              </c:strCache>
            </c:strRef>
          </c:tx>
          <c:marker>
            <c:symbol val="none"/>
          </c:marker>
          <c:dLbls>
            <c:showVal val="1"/>
          </c:dLbls>
          <c:cat>
            <c:numRef>
              <c:f>Plan2!$B$41:$G$41</c:f>
              <c:numCache>
                <c:formatCode>mmm/yy</c:formatCode>
                <c:ptCount val="6"/>
                <c:pt idx="0">
                  <c:v>43952</c:v>
                </c:pt>
                <c:pt idx="1">
                  <c:v>43983</c:v>
                </c:pt>
                <c:pt idx="2">
                  <c:v>44013</c:v>
                </c:pt>
                <c:pt idx="3">
                  <c:v>44044</c:v>
                </c:pt>
                <c:pt idx="4">
                  <c:v>44075</c:v>
                </c:pt>
                <c:pt idx="5">
                  <c:v>44105</c:v>
                </c:pt>
              </c:numCache>
            </c:numRef>
          </c:cat>
          <c:val>
            <c:numRef>
              <c:f>Plan2!$B$42:$G$42</c:f>
              <c:numCache>
                <c:formatCode>General</c:formatCode>
                <c:ptCount val="6"/>
                <c:pt idx="0">
                  <c:v>0.1346</c:v>
                </c:pt>
                <c:pt idx="1">
                  <c:v>1.8800000000000004E-2</c:v>
                </c:pt>
                <c:pt idx="2">
                  <c:v>4.3199999999999995E-2</c:v>
                </c:pt>
                <c:pt idx="3">
                  <c:v>2.8799999999999999E-2</c:v>
                </c:pt>
                <c:pt idx="4">
                  <c:v>4.5100000000000001E-2</c:v>
                </c:pt>
                <c:pt idx="5">
                  <c:v>9.7600000000000006E-2</c:v>
                </c:pt>
              </c:numCache>
            </c:numRef>
          </c:val>
        </c:ser>
        <c:dLbls>
          <c:showVal val="1"/>
        </c:dLbls>
        <c:marker val="1"/>
        <c:axId val="89085440"/>
        <c:axId val="89186304"/>
      </c:lineChart>
      <c:dateAx>
        <c:axId val="89085440"/>
        <c:scaling>
          <c:orientation val="minMax"/>
        </c:scaling>
        <c:axPos val="b"/>
        <c:numFmt formatCode="mmm/yy" sourceLinked="1"/>
        <c:majorTickMark val="none"/>
        <c:tickLblPos val="nextTo"/>
        <c:crossAx val="89186304"/>
        <c:crosses val="autoZero"/>
        <c:auto val="1"/>
        <c:lblOffset val="100"/>
      </c:dateAx>
      <c:valAx>
        <c:axId val="89186304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89085440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>
          <a:solidFill>
            <a:schemeClr val="bg1"/>
          </a:solidFill>
        </a:defRPr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8EE11-7620-4677-87B0-629DB357BFDC}" type="datetimeFigureOut">
              <a:rPr lang="pt-BR" smtClean="0"/>
              <a:pPr/>
              <a:t>04/03/2022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76D291-C2FA-4839-9F8E-295F3FDF4A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6D291-C2FA-4839-9F8E-295F3FDF4AAE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49017" y="2039492"/>
            <a:ext cx="8093964" cy="14154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73740" y="1098718"/>
            <a:ext cx="10273030" cy="3592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447800" y="1371601"/>
            <a:ext cx="8839199" cy="763671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2486025" marR="5080" indent="-2473960" algn="ctr">
              <a:lnSpc>
                <a:spcPts val="5180"/>
              </a:lnSpc>
              <a:spcBef>
                <a:spcPts val="755"/>
              </a:spcBef>
              <a:tabLst>
                <a:tab pos="3517265" algn="l"/>
                <a:tab pos="5883910" algn="l"/>
              </a:tabLst>
            </a:pPr>
            <a:r>
              <a:rPr sz="3600" spc="395" dirty="0">
                <a:latin typeface="+mj-lt"/>
              </a:rPr>
              <a:t>HOSPITAL</a:t>
            </a:r>
            <a:r>
              <a:rPr sz="3600" spc="395">
                <a:latin typeface="+mj-lt"/>
              </a:rPr>
              <a:t>	</a:t>
            </a:r>
            <a:r>
              <a:rPr sz="3600" spc="380" smtClean="0">
                <a:latin typeface="+mj-lt"/>
              </a:rPr>
              <a:t>SANT</a:t>
            </a:r>
            <a:r>
              <a:rPr sz="3600" spc="400" smtClean="0">
                <a:latin typeface="+mj-lt"/>
              </a:rPr>
              <a:t>A</a:t>
            </a:r>
            <a:r>
              <a:rPr lang="pt-BR" sz="3600" spc="400" dirty="0" smtClean="0">
                <a:latin typeface="+mj-lt"/>
              </a:rPr>
              <a:t> </a:t>
            </a:r>
            <a:r>
              <a:rPr sz="3600" spc="400" smtClean="0">
                <a:latin typeface="+mj-lt"/>
              </a:rPr>
              <a:t>CLARA  </a:t>
            </a:r>
            <a:r>
              <a:rPr sz="3600" spc="380" smtClean="0">
                <a:latin typeface="+mj-lt"/>
              </a:rPr>
              <a:t>COVID-19</a:t>
            </a:r>
            <a:endParaRPr sz="2800" spc="380" dirty="0">
              <a:latin typeface="+mj-l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10000" y="3810000"/>
            <a:ext cx="4557395" cy="584134"/>
          </a:xfrm>
          <a:prstGeom prst="rect">
            <a:avLst/>
          </a:prstGeom>
        </p:spPr>
        <p:txBody>
          <a:bodyPr vert="horz" wrap="square" lIns="0" tIns="2127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675"/>
              </a:spcBef>
            </a:pPr>
            <a:r>
              <a:rPr sz="2400" b="1" spc="55" smtClean="0">
                <a:solidFill>
                  <a:srgbClr val="FFFFFF"/>
                </a:solidFill>
                <a:latin typeface="+mj-lt"/>
                <a:cs typeface="Cambria"/>
              </a:rPr>
              <a:t>Relatório</a:t>
            </a:r>
            <a:r>
              <a:rPr sz="2400" b="1" spc="50" smtClean="0">
                <a:solidFill>
                  <a:srgbClr val="FFFFFF"/>
                </a:solidFill>
                <a:latin typeface="+mj-lt"/>
                <a:cs typeface="Cambria"/>
              </a:rPr>
              <a:t> </a:t>
            </a:r>
            <a:r>
              <a:rPr sz="2400" b="1" spc="185">
                <a:solidFill>
                  <a:srgbClr val="FFFFFF"/>
                </a:solidFill>
                <a:latin typeface="+mj-lt"/>
                <a:cs typeface="Cambria"/>
              </a:rPr>
              <a:t>de</a:t>
            </a:r>
            <a:r>
              <a:rPr sz="2400" b="1" spc="50">
                <a:solidFill>
                  <a:srgbClr val="FFFFFF"/>
                </a:solidFill>
                <a:latin typeface="+mj-lt"/>
                <a:cs typeface="Cambria"/>
              </a:rPr>
              <a:t> </a:t>
            </a:r>
            <a:r>
              <a:rPr sz="2400" b="1" spc="120" smtClean="0">
                <a:solidFill>
                  <a:srgbClr val="FFFFFF"/>
                </a:solidFill>
                <a:latin typeface="+mj-lt"/>
                <a:cs typeface="Cambria"/>
              </a:rPr>
              <a:t>Execução</a:t>
            </a:r>
            <a:endParaRPr sz="2400" b="1">
              <a:latin typeface="+mj-lt"/>
              <a:cs typeface="Cambria"/>
            </a:endParaRPr>
          </a:p>
        </p:txBody>
      </p:sp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83852" y="118871"/>
            <a:ext cx="2708148" cy="947929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2667000" y="243840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spc="380" dirty="0" smtClean="0">
                <a:solidFill>
                  <a:schemeClr val="bg1"/>
                </a:solidFill>
              </a:rPr>
              <a:t>Contrato nº 107/2020</a:t>
            </a:r>
            <a:br>
              <a:rPr lang="pt-BR" sz="2400" b="1" spc="380" dirty="0" smtClean="0">
                <a:solidFill>
                  <a:schemeClr val="bg1"/>
                </a:solidFill>
              </a:rPr>
            </a:br>
            <a:r>
              <a:rPr lang="pt-BR" sz="2400" b="1" spc="380" dirty="0" smtClean="0">
                <a:solidFill>
                  <a:schemeClr val="bg1"/>
                </a:solidFill>
              </a:rPr>
              <a:t>Vigência: Maio a Outubro/2020</a:t>
            </a:r>
            <a:endParaRPr lang="pt-BR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54896" y="76200"/>
            <a:ext cx="2660904" cy="91440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439" y="262127"/>
            <a:ext cx="2429256" cy="691896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67411" y="335991"/>
            <a:ext cx="203644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190" dirty="0">
                <a:latin typeface="+mj-lt"/>
              </a:rPr>
              <a:t>ATIVIDADES</a:t>
            </a:r>
            <a:endParaRPr sz="2400">
              <a:latin typeface="+mj-l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91000" y="762000"/>
            <a:ext cx="20066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195" dirty="0">
                <a:solidFill>
                  <a:srgbClr val="FFFFFF"/>
                </a:solidFill>
                <a:latin typeface="+mj-lt"/>
                <a:cs typeface="Cambria"/>
              </a:rPr>
              <a:t>TABULAÇÃO</a:t>
            </a:r>
            <a:endParaRPr sz="2400">
              <a:latin typeface="+mj-lt"/>
              <a:cs typeface="Cambria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838202" y="1423459"/>
          <a:ext cx="10134599" cy="4977338"/>
        </p:xfrm>
        <a:graphic>
          <a:graphicData uri="http://schemas.openxmlformats.org/drawingml/2006/table">
            <a:tbl>
              <a:tblPr/>
              <a:tblGrid>
                <a:gridCol w="4261835"/>
                <a:gridCol w="978794"/>
                <a:gridCol w="978794"/>
                <a:gridCol w="978794"/>
                <a:gridCol w="978794"/>
                <a:gridCol w="978794"/>
                <a:gridCol w="978794"/>
              </a:tblGrid>
              <a:tr h="248276">
                <a:tc gridSpan="7">
                  <a:txBody>
                    <a:bodyPr/>
                    <a:lstStyle/>
                    <a:p>
                      <a:pPr algn="ctr" fontAlgn="t"/>
                      <a:r>
                        <a:rPr lang="pt-BR" sz="11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Hospital Santa Clara (Clínica Médica e UTI) </a:t>
                      </a:r>
                      <a:r>
                        <a:rPr lang="pt-BR" sz="11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- Maio a Outubro</a:t>
                      </a:r>
                      <a:r>
                        <a:rPr lang="pt-BR" sz="1100" b="1" i="0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 de 2020</a:t>
                      </a:r>
                      <a:endParaRPr lang="pt-BR" sz="11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6453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Indicadores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mai/20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jun/20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jul/20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ago/20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set/20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out/20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236453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Alta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36453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Transferencia  Externa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36453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Tranferencia Interna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36453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Evasão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36453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óbitos&lt; 24 horas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36453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óbitos &gt;24 horas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36453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de saídas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236453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53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Indicadores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mai/20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jun/20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jul/20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ago/20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set/20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out/20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36453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N° de pacientes dia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1.183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1.185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1.229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36453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N° de leitos contratos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36453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N° de leitos-dia no mês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1770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1829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1829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1.829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1.121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36453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N° de leitos ativos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36453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53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Indicadores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mai/20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jun/20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jul/20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ago/20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set/20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out/20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47290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Percentual de pacientes com  tratamento  concomitante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58,23%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13,48%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30,30%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7,69%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11,90%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47290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Percentual de pacientes com  complicações no  Tratamento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16,46%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11,57%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13,48%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13,64%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13,85%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11,90%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838200" y="6581001"/>
            <a:ext cx="29674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</a:rPr>
              <a:t>Vigência do Contrato: Maio a Outubro/2020 </a:t>
            </a:r>
            <a:endParaRPr lang="pt-BR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54896" y="76200"/>
            <a:ext cx="2660904" cy="914400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85801" y="1523995"/>
          <a:ext cx="10820398" cy="4572003"/>
        </p:xfrm>
        <a:graphic>
          <a:graphicData uri="http://schemas.openxmlformats.org/drawingml/2006/table">
            <a:tbl>
              <a:tblPr/>
              <a:tblGrid>
                <a:gridCol w="4075216"/>
                <a:gridCol w="1124197"/>
                <a:gridCol w="1124197"/>
                <a:gridCol w="1124197"/>
                <a:gridCol w="1124197"/>
                <a:gridCol w="1124197"/>
                <a:gridCol w="1124197"/>
              </a:tblGrid>
              <a:tr h="410307">
                <a:tc gridSpan="7">
                  <a:txBody>
                    <a:bodyPr/>
                    <a:lstStyle/>
                    <a:p>
                      <a:pPr algn="ctr" fontAlgn="t"/>
                      <a:r>
                        <a:rPr lang="pt-BR" sz="10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Hospital Santa Clara</a:t>
                      </a:r>
                      <a:r>
                        <a:rPr lang="pt-BR" sz="1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  <a:endParaRPr lang="pt-BR" sz="1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21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Taxa de Ocupação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mai/20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jun/20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jul/20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ago/20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set/20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out/20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</a:tr>
              <a:tr h="3321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Clinica Médica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3321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UTI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3321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Taxa Geral de Ocupação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45,12%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55,31%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64,68%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64,79%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67,20%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32,38%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332154">
                <a:tc>
                  <a:txBody>
                    <a:bodyPr/>
                    <a:lstStyle/>
                    <a:p>
                      <a:pPr algn="l" fontAlgn="ctr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15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Indicadores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mai/20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jun/20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jul/20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ago/20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set/20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out/20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39077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Taxa de Mortalidade Geral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13,92%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12,95%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6,73%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321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Taxa de mortalidade  Institucional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12,66%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8,75%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12,23%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6,73%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13,53%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9077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Taxa de ocupação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45,12%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55,31%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64,68%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64,79%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67,20%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32,38%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321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Média de Permanência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321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Índice de Rotatividade Saídas/Leito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9077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Taxa de Infecção Hospitalar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13,46%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4,51%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9,76%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sp>
        <p:nvSpPr>
          <p:cNvPr id="9" name="Retângulo 8"/>
          <p:cNvSpPr/>
          <p:nvPr/>
        </p:nvSpPr>
        <p:spPr>
          <a:xfrm>
            <a:off x="5257800" y="1143000"/>
            <a:ext cx="15863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b="1" spc="195" dirty="0" smtClean="0">
                <a:solidFill>
                  <a:srgbClr val="FFFFFF"/>
                </a:solidFill>
                <a:latin typeface="+mj-lt"/>
                <a:cs typeface="Cambria"/>
              </a:rPr>
              <a:t>TABULAÇÃO</a:t>
            </a:r>
            <a:endParaRPr lang="pt-BR" dirty="0">
              <a:latin typeface="+mj-lt"/>
              <a:cs typeface="Cambria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609600" y="533400"/>
            <a:ext cx="1566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b="1" spc="190" dirty="0" smtClean="0">
                <a:solidFill>
                  <a:prstClr val="white"/>
                </a:solidFill>
              </a:rPr>
              <a:t>ATIVIDADES</a:t>
            </a:r>
            <a:endParaRPr lang="pt-BR" b="1" dirty="0">
              <a:solidFill>
                <a:prstClr val="white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85800" y="6352401"/>
            <a:ext cx="29674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</a:rPr>
              <a:t>Vigência do Contrato: Maio a Outubro/2020 </a:t>
            </a:r>
            <a:endParaRPr lang="pt-BR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54896" y="76200"/>
            <a:ext cx="2660904" cy="914400"/>
          </a:xfrm>
          <a:prstGeom prst="rect">
            <a:avLst/>
          </a:prstGeom>
        </p:spPr>
      </p:pic>
      <p:graphicFrame>
        <p:nvGraphicFramePr>
          <p:cNvPr id="6" name="Gráfico 5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93F0DA96-73FB-4218-B89A-7274841B3486}"/>
              </a:ext>
            </a:extLst>
          </p:cNvPr>
          <p:cNvGraphicFramePr/>
          <p:nvPr/>
        </p:nvGraphicFramePr>
        <p:xfrm>
          <a:off x="838200" y="1066800"/>
          <a:ext cx="10058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tângulo 4"/>
          <p:cNvSpPr/>
          <p:nvPr/>
        </p:nvSpPr>
        <p:spPr>
          <a:xfrm>
            <a:off x="838200" y="6248400"/>
            <a:ext cx="29674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</a:rPr>
              <a:t>Vigência do Contrato: Maio a Outubro/2020 </a:t>
            </a:r>
            <a:endParaRPr lang="pt-BR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/>
        </p:nvGraphicFramePr>
        <p:xfrm>
          <a:off x="990600" y="1447800"/>
          <a:ext cx="9753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454896" y="76200"/>
            <a:ext cx="2660904" cy="91440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066800" y="6324600"/>
            <a:ext cx="29674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</a:rPr>
              <a:t>Vigência do Contrato: Maio a Outubro/2020 </a:t>
            </a:r>
            <a:endParaRPr lang="pt-BR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1143000" y="1447800"/>
          <a:ext cx="9372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915400" y="234695"/>
            <a:ext cx="2752344" cy="832105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1371600" y="6400800"/>
            <a:ext cx="29674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</a:rPr>
              <a:t>Vigência do Contrato: Maio a Outubro/2020 </a:t>
            </a:r>
            <a:endParaRPr lang="pt-BR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372600" y="228600"/>
            <a:ext cx="2599944" cy="832105"/>
          </a:xfrm>
          <a:prstGeom prst="rect">
            <a:avLst/>
          </a:prstGeom>
        </p:spPr>
      </p:pic>
      <p:graphicFrame>
        <p:nvGraphicFramePr>
          <p:cNvPr id="3" name="Gráfico 2"/>
          <p:cNvGraphicFramePr/>
          <p:nvPr/>
        </p:nvGraphicFramePr>
        <p:xfrm>
          <a:off x="1371600" y="1219200"/>
          <a:ext cx="9906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tângulo 3"/>
          <p:cNvSpPr/>
          <p:nvPr/>
        </p:nvSpPr>
        <p:spPr>
          <a:xfrm>
            <a:off x="1371600" y="6400800"/>
            <a:ext cx="29674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</a:rPr>
              <a:t>Vigência do Contrato: Maio a Outubro/2020 </a:t>
            </a:r>
            <a:endParaRPr lang="pt-BR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668256" y="82295"/>
            <a:ext cx="2447544" cy="755905"/>
          </a:xfrm>
          <a:prstGeom prst="rect">
            <a:avLst/>
          </a:prstGeom>
        </p:spPr>
      </p:pic>
      <p:graphicFrame>
        <p:nvGraphicFramePr>
          <p:cNvPr id="3" name="Gráfico 2"/>
          <p:cNvGraphicFramePr/>
          <p:nvPr/>
        </p:nvGraphicFramePr>
        <p:xfrm>
          <a:off x="990600" y="1143000"/>
          <a:ext cx="10363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tângulo 3"/>
          <p:cNvSpPr/>
          <p:nvPr/>
        </p:nvSpPr>
        <p:spPr>
          <a:xfrm>
            <a:off x="1143000" y="6400800"/>
            <a:ext cx="29674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</a:rPr>
              <a:t>Vigência do Contrato: Maio a Outubro/2020 </a:t>
            </a:r>
            <a:endParaRPr lang="pt-BR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48799" y="176784"/>
            <a:ext cx="2543555" cy="737616"/>
          </a:xfrm>
          <a:prstGeom prst="rect">
            <a:avLst/>
          </a:prstGeom>
        </p:spPr>
      </p:pic>
      <p:graphicFrame>
        <p:nvGraphicFramePr>
          <p:cNvPr id="3" name="Gráfico 2"/>
          <p:cNvGraphicFramePr/>
          <p:nvPr/>
        </p:nvGraphicFramePr>
        <p:xfrm>
          <a:off x="914400" y="1143000"/>
          <a:ext cx="10134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tângulo 3"/>
          <p:cNvSpPr/>
          <p:nvPr/>
        </p:nvSpPr>
        <p:spPr>
          <a:xfrm>
            <a:off x="914400" y="6324600"/>
            <a:ext cx="29674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</a:rPr>
              <a:t>Vigência do Contrato: Maio a Outubro/2020 </a:t>
            </a:r>
            <a:endParaRPr lang="pt-BR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96400" y="76200"/>
            <a:ext cx="2808732" cy="990600"/>
          </a:xfrm>
          <a:prstGeom prst="rect">
            <a:avLst/>
          </a:prstGeom>
        </p:spPr>
      </p:pic>
      <p:graphicFrame>
        <p:nvGraphicFramePr>
          <p:cNvPr id="4" name="Gráfico 3"/>
          <p:cNvGraphicFramePr/>
          <p:nvPr/>
        </p:nvGraphicFramePr>
        <p:xfrm>
          <a:off x="914400" y="1371600"/>
          <a:ext cx="102108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tângulo 4"/>
          <p:cNvSpPr/>
          <p:nvPr/>
        </p:nvSpPr>
        <p:spPr>
          <a:xfrm>
            <a:off x="1066800" y="6172200"/>
            <a:ext cx="29674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</a:rPr>
              <a:t>Vigência do Contrato: Maio a Outubro/2020 </a:t>
            </a:r>
            <a:endParaRPr lang="pt-BR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91500" y="234695"/>
            <a:ext cx="3476244" cy="1400555"/>
          </a:xfrm>
          <a:prstGeom prst="rect">
            <a:avLst/>
          </a:prstGeom>
        </p:spPr>
      </p:pic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7200" y="1642907"/>
          <a:ext cx="10986770" cy="47339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1831"/>
                <a:gridCol w="10004939"/>
              </a:tblGrid>
              <a:tr h="394531">
                <a:tc gridSpan="2"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50" b="1" spc="25" dirty="0">
                          <a:latin typeface="Tahoma"/>
                          <a:cs typeface="Tahoma"/>
                        </a:rPr>
                        <a:t>JU</a:t>
                      </a:r>
                      <a:r>
                        <a:rPr sz="1250" b="1" spc="-2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50" b="1" spc="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50" b="1" spc="-15" dirty="0">
                          <a:latin typeface="Tahoma"/>
                          <a:cs typeface="Tahoma"/>
                        </a:rPr>
                        <a:t>IFI</a:t>
                      </a:r>
                      <a:r>
                        <a:rPr sz="1250" b="1" spc="-5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1250" b="1" spc="-3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50" b="1" spc="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50" b="1" spc="-15" dirty="0">
                          <a:latin typeface="Tahoma"/>
                          <a:cs typeface="Tahoma"/>
                        </a:rPr>
                        <a:t>IV</a:t>
                      </a:r>
                      <a:r>
                        <a:rPr sz="1250" b="1" spc="-2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50" b="1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50" b="1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50" b="1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5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50" b="1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50" b="1" spc="-2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50" b="1" spc="-5" dirty="0">
                          <a:latin typeface="Tahoma"/>
                          <a:cs typeface="Tahoma"/>
                        </a:rPr>
                        <a:t>CL</a:t>
                      </a:r>
                      <a:r>
                        <a:rPr sz="1250" b="1" spc="-3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50" b="1" spc="-2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50" b="1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50" b="1" spc="-5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1250" b="1" spc="-1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50" b="1" spc="1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250" b="1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50" b="1" spc="-1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50" b="1" spc="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50" b="1" spc="-15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250" b="1" dirty="0">
                          <a:latin typeface="Tahoma"/>
                          <a:cs typeface="Tahoma"/>
                        </a:rPr>
                        <a:t>S</a:t>
                      </a:r>
                      <a:endParaRPr sz="1250">
                        <a:latin typeface="Tahoma"/>
                        <a:cs typeface="Tahoma"/>
                      </a:endParaRPr>
                    </a:p>
                  </a:txBody>
                  <a:tcPr marL="0" marR="0" marT="36195" marB="0"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8738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Unidade/Mês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30810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JUSTIFICATIVA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1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ESCLARECIMENTO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308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/>
                    </a:solidFill>
                  </a:tcPr>
                </a:tc>
              </a:tr>
              <a:tr h="45323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50520" marR="106680" indent="-246379">
                        <a:lnSpc>
                          <a:spcPct val="109000"/>
                        </a:lnSpc>
                        <a:spcBef>
                          <a:spcPts val="635"/>
                        </a:spcBef>
                      </a:pPr>
                      <a:r>
                        <a:rPr sz="950" b="1" spc="2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95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5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1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95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50" b="1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950" b="1" spc="-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5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5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2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950" b="1" spc="-3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95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50" b="1" spc="-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950" b="1" dirty="0">
                          <a:latin typeface="Arial"/>
                          <a:cs typeface="Arial"/>
                        </a:rPr>
                        <a:t>a  </a:t>
                      </a:r>
                      <a:r>
                        <a:rPr sz="950" b="1" spc="-50" dirty="0">
                          <a:latin typeface="Arial"/>
                          <a:cs typeface="Arial"/>
                        </a:rPr>
                        <a:t>MAIO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24765" marR="59055">
                        <a:lnSpc>
                          <a:spcPct val="103899"/>
                        </a:lnSpc>
                        <a:spcBef>
                          <a:spcPts val="720"/>
                        </a:spcBef>
                      </a:pPr>
                      <a:r>
                        <a:rPr sz="950" spc="-30" dirty="0">
                          <a:latin typeface="Arial MT"/>
                          <a:cs typeface="Arial MT"/>
                        </a:rPr>
                        <a:t>O 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Primeiro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Andar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do Hospital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Santa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Clara 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que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possui </a:t>
                      </a:r>
                      <a:r>
                        <a:rPr sz="950" spc="-55" dirty="0">
                          <a:latin typeface="Arial MT"/>
                          <a:cs typeface="Arial MT"/>
                        </a:rPr>
                        <a:t>um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quantitativo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de 20 leitos de 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Clínica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Médica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encontra-se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bloqueado,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devido a necessidade de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instalação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de rede de 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gases.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Apresentando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o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total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 de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30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leitos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ativos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clinica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médica.</a:t>
                      </a:r>
                      <a:r>
                        <a:rPr sz="95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Ofício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186/2020.Protocolado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em</a:t>
                      </a:r>
                      <a:r>
                        <a:rPr sz="95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04/06/2020.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T="914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</a:tr>
              <a:tr h="28026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950" spc="-25" dirty="0">
                          <a:latin typeface="Arial MT"/>
                          <a:cs typeface="Arial MT"/>
                        </a:rPr>
                        <a:t>Solicitamos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que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avaliação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 dos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indicadores do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Hospital</a:t>
                      </a:r>
                      <a:r>
                        <a:rPr sz="95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Santa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Clara</a:t>
                      </a:r>
                      <a:r>
                        <a:rPr sz="950" spc="2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50" dirty="0">
                          <a:latin typeface="Arial MT"/>
                          <a:cs typeface="Arial MT"/>
                        </a:rPr>
                        <a:t>no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mês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referência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maio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 2020,</a:t>
                      </a:r>
                      <a:r>
                        <a:rPr sz="95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cosideram</a:t>
                      </a:r>
                      <a:r>
                        <a:rPr sz="95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as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 particuliaridades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relatadas</a:t>
                      </a:r>
                      <a:r>
                        <a:rPr sz="950" spc="2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em</a:t>
                      </a:r>
                      <a:r>
                        <a:rPr sz="95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Ofício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186/2020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(protocolado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0" dirty="0">
                          <a:latin typeface="Arial MT"/>
                          <a:cs typeface="Arial MT"/>
                        </a:rPr>
                        <a:t>dia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04/06/2020).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</a:tr>
              <a:tr h="43946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92735" marR="106680" indent="-188595">
                        <a:lnSpc>
                          <a:spcPct val="109100"/>
                        </a:lnSpc>
                        <a:spcBef>
                          <a:spcPts val="575"/>
                        </a:spcBef>
                      </a:pPr>
                      <a:r>
                        <a:rPr sz="950" b="1" spc="2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95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5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1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95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50" b="1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950" b="1" spc="-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5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5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2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950" b="1" spc="-3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95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50" b="1" spc="-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950" b="1" dirty="0">
                          <a:latin typeface="Arial"/>
                          <a:cs typeface="Arial"/>
                        </a:rPr>
                        <a:t>a  </a:t>
                      </a:r>
                      <a:r>
                        <a:rPr sz="950" b="1" spc="-15" dirty="0">
                          <a:latin typeface="Arial"/>
                          <a:cs typeface="Arial"/>
                        </a:rPr>
                        <a:t>JUNHO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24765" marR="487045">
                        <a:lnSpc>
                          <a:spcPct val="103800"/>
                        </a:lnSpc>
                        <a:spcBef>
                          <a:spcPts val="660"/>
                        </a:spcBef>
                      </a:pPr>
                      <a:r>
                        <a:rPr sz="950" spc="-30" dirty="0">
                          <a:latin typeface="Arial MT"/>
                          <a:cs typeface="Arial MT"/>
                        </a:rPr>
                        <a:t>O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Hospital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Santa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Clara devido a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intalação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da rede de 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O2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interditou o 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primeiro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e o 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segundo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andar, inviabilizando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o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atendimento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do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quantitativo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integral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de 59 leitos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contratualizados, sendo 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assim </a:t>
                      </a:r>
                      <a:r>
                        <a:rPr sz="9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utilizamos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como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média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50" dirty="0">
                          <a:latin typeface="Arial MT"/>
                          <a:cs typeface="Arial MT"/>
                        </a:rPr>
                        <a:t>número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39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leitos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ativos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50" dirty="0">
                          <a:latin typeface="Arial MT"/>
                          <a:cs typeface="Arial MT"/>
                        </a:rPr>
                        <a:t>no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 mês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50" dirty="0">
                          <a:latin typeface="Arial MT"/>
                          <a:cs typeface="Arial MT"/>
                        </a:rPr>
                        <a:t>junho,</a:t>
                      </a:r>
                      <a:r>
                        <a:rPr sz="95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conforme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detalhamento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 em</a:t>
                      </a:r>
                      <a:r>
                        <a:rPr sz="95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ofício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 n°229/2020,</a:t>
                      </a:r>
                      <a:r>
                        <a:rPr sz="95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protocolado em</a:t>
                      </a:r>
                      <a:r>
                        <a:rPr sz="95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03/07/2020.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T="838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</a:tr>
              <a:tr h="28060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24765" marR="699135">
                        <a:lnSpc>
                          <a:spcPts val="1180"/>
                        </a:lnSpc>
                      </a:pPr>
                      <a:r>
                        <a:rPr sz="950" spc="-25" dirty="0">
                          <a:latin typeface="Arial MT"/>
                          <a:cs typeface="Arial MT"/>
                        </a:rPr>
                        <a:t>Solicitamos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que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a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avaliação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 dos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indicadores do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Hospital</a:t>
                      </a:r>
                      <a:r>
                        <a:rPr sz="95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Santa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Clara</a:t>
                      </a:r>
                      <a:r>
                        <a:rPr sz="9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50" dirty="0">
                          <a:latin typeface="Arial MT"/>
                          <a:cs typeface="Arial MT"/>
                        </a:rPr>
                        <a:t>no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mês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 de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referência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60" dirty="0">
                          <a:latin typeface="Arial MT"/>
                          <a:cs typeface="Arial MT"/>
                        </a:rPr>
                        <a:t>junho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de 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2020,</a:t>
                      </a:r>
                      <a:r>
                        <a:rPr sz="95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cosideram</a:t>
                      </a:r>
                      <a:r>
                        <a:rPr sz="95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as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particuliaridades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relatadas</a:t>
                      </a:r>
                      <a:r>
                        <a:rPr sz="9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em</a:t>
                      </a:r>
                      <a:r>
                        <a:rPr sz="95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Ofício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n°229/2020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(protocolado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0" dirty="0">
                          <a:latin typeface="Arial MT"/>
                          <a:cs typeface="Arial MT"/>
                        </a:rPr>
                        <a:t>dia </a:t>
                      </a:r>
                      <a:r>
                        <a:rPr sz="95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03/07/2020).</a:t>
                      </a:r>
                      <a:r>
                        <a:rPr sz="95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Utilizando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50" dirty="0">
                          <a:latin typeface="Arial MT"/>
                          <a:cs typeface="Arial MT"/>
                        </a:rPr>
                        <a:t>número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39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eitos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ativos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temos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55" dirty="0">
                          <a:latin typeface="Arial MT"/>
                          <a:cs typeface="Arial MT"/>
                        </a:rPr>
                        <a:t>uma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taxa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ocupação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clinica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médica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86,78%</a:t>
                      </a:r>
                      <a:r>
                        <a:rPr sz="95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50" dirty="0">
                          <a:latin typeface="Arial MT"/>
                          <a:cs typeface="Arial MT"/>
                        </a:rPr>
                        <a:t>UTI</a:t>
                      </a:r>
                      <a:r>
                        <a:rPr sz="950" spc="-114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73,33%.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</a:tr>
              <a:tr h="9272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00355" marR="106680" indent="-195580">
                        <a:lnSpc>
                          <a:spcPct val="109000"/>
                        </a:lnSpc>
                      </a:pPr>
                      <a:r>
                        <a:rPr sz="950" b="1" spc="2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95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5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1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95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50" b="1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950" b="1" spc="-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5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5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2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950" b="1" spc="-3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95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50" b="1" spc="-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950" b="1" dirty="0">
                          <a:latin typeface="Arial"/>
                          <a:cs typeface="Arial"/>
                        </a:rPr>
                        <a:t>a  </a:t>
                      </a:r>
                      <a:r>
                        <a:rPr sz="950" b="1" spc="-15" dirty="0">
                          <a:latin typeface="Arial"/>
                          <a:cs typeface="Arial"/>
                        </a:rPr>
                        <a:t>JULHO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4765" marR="40640">
                        <a:lnSpc>
                          <a:spcPct val="103899"/>
                        </a:lnSpc>
                      </a:pPr>
                      <a:r>
                        <a:rPr sz="950" spc="-30" dirty="0">
                          <a:latin typeface="Arial MT"/>
                          <a:cs typeface="Arial MT"/>
                        </a:rPr>
                        <a:t>Considerando 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que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o Hospital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Santa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Clara é </a:t>
                      </a:r>
                      <a:r>
                        <a:rPr sz="950" spc="-55" dirty="0">
                          <a:latin typeface="Arial MT"/>
                          <a:cs typeface="Arial MT"/>
                        </a:rPr>
                        <a:t>um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hospital de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retaguarda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para o 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tratamento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de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COVID-19,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sem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atendimento 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por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demanda espontânea,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e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todo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o </a:t>
                      </a:r>
                      <a:r>
                        <a:rPr sz="950" spc="-55" dirty="0">
                          <a:latin typeface="Arial MT"/>
                          <a:cs typeface="Arial MT"/>
                        </a:rPr>
                        <a:t>fluxo </a:t>
                      </a:r>
                      <a:r>
                        <a:rPr sz="950" spc="-15" dirty="0">
                          <a:latin typeface="Arial MT"/>
                          <a:cs typeface="Arial MT"/>
                        </a:rPr>
                        <a:t>iniciado 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por 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internamento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de pacientes 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em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outras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unidades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e 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posterior solicitação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de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transferência,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de acordo com o 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perfil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proposto, 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exclusivamente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via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central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de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regulação. Estando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o Hospital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Santa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Clara bem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como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o 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indicador 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taxa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de 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ocupação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50" dirty="0">
                          <a:latin typeface="Arial MT"/>
                          <a:cs typeface="Arial MT"/>
                        </a:rPr>
                        <a:t>na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dependencia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CER.</a:t>
                      </a:r>
                      <a:endParaRPr sz="950">
                        <a:latin typeface="Arial MT"/>
                        <a:cs typeface="Arial MT"/>
                      </a:endParaRPr>
                    </a:p>
                    <a:p>
                      <a:pPr marL="24765" marR="279400">
                        <a:lnSpc>
                          <a:spcPct val="103699"/>
                        </a:lnSpc>
                      </a:pPr>
                      <a:r>
                        <a:rPr sz="950" spc="-30" dirty="0">
                          <a:latin typeface="Arial MT"/>
                          <a:cs typeface="Arial MT"/>
                        </a:rPr>
                        <a:t>Salientamos 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que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todos 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os </a:t>
                      </a:r>
                      <a:r>
                        <a:rPr sz="950" spc="-15" dirty="0">
                          <a:latin typeface="Arial MT"/>
                          <a:cs typeface="Arial MT"/>
                        </a:rPr>
                        <a:t>dias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o Hospital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Santa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Clara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tem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estabelecido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contato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com a </a:t>
                      </a:r>
                      <a:r>
                        <a:rPr sz="950" spc="-15" dirty="0">
                          <a:latin typeface="Arial MT"/>
                          <a:cs typeface="Arial MT"/>
                        </a:rPr>
                        <a:t>CER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e esgotado a lista de pacientes com 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perfil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para a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unidade,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sem deixar de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atender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a </a:t>
                      </a:r>
                      <a:r>
                        <a:rPr sz="950" spc="-60" dirty="0">
                          <a:latin typeface="Arial MT"/>
                          <a:cs typeface="Arial MT"/>
                        </a:rPr>
                        <a:t>nenhuma 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solicitação </a:t>
                      </a:r>
                      <a:r>
                        <a:rPr sz="950" spc="-2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quando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pertinente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adequada.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T="50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</a:tr>
              <a:tr h="8996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49554" marR="106680" indent="-145415">
                        <a:lnSpc>
                          <a:spcPct val="109000"/>
                        </a:lnSpc>
                      </a:pPr>
                      <a:r>
                        <a:rPr sz="950" b="1" spc="2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95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5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1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95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50" b="1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950" b="1" spc="-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5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5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2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950" b="1" spc="-3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95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50" b="1" spc="-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950" b="1" dirty="0">
                          <a:latin typeface="Arial"/>
                          <a:cs typeface="Arial"/>
                        </a:rPr>
                        <a:t>a  </a:t>
                      </a:r>
                      <a:r>
                        <a:rPr sz="950" b="1" spc="-40" dirty="0">
                          <a:latin typeface="Arial"/>
                          <a:cs typeface="Arial"/>
                        </a:rPr>
                        <a:t>AGOSTO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4765" marR="40640">
                        <a:lnSpc>
                          <a:spcPct val="103800"/>
                        </a:lnSpc>
                        <a:spcBef>
                          <a:spcPts val="5"/>
                        </a:spcBef>
                      </a:pPr>
                      <a:r>
                        <a:rPr sz="950" spc="-30" dirty="0">
                          <a:latin typeface="Arial MT"/>
                          <a:cs typeface="Arial MT"/>
                        </a:rPr>
                        <a:t>Considerando 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que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o Hospital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Santa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Clara é </a:t>
                      </a:r>
                      <a:r>
                        <a:rPr sz="950" spc="-55" dirty="0">
                          <a:latin typeface="Arial MT"/>
                          <a:cs typeface="Arial MT"/>
                        </a:rPr>
                        <a:t>um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hospital de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retaguarda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para o 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tratamento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de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COVID-19,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sem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atendimento 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por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demanda espontânea,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e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todo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o </a:t>
                      </a:r>
                      <a:r>
                        <a:rPr sz="950" spc="-55" dirty="0">
                          <a:latin typeface="Arial MT"/>
                          <a:cs typeface="Arial MT"/>
                        </a:rPr>
                        <a:t>fluxo </a:t>
                      </a:r>
                      <a:r>
                        <a:rPr sz="950" spc="-15" dirty="0">
                          <a:latin typeface="Arial MT"/>
                          <a:cs typeface="Arial MT"/>
                        </a:rPr>
                        <a:t>iniciado 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por 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internamento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de pacientes 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em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outras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unidades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e 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posterior solicitação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de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transferência,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de acordo com o 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perfil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proposto, 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exclusivamente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via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central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de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regulação. Estando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o Hospital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Santa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Clara bem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como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o 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indicador 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taxa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de 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ocupação</a:t>
                      </a:r>
                      <a:r>
                        <a:rPr sz="9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50" dirty="0">
                          <a:latin typeface="Arial MT"/>
                          <a:cs typeface="Arial MT"/>
                        </a:rPr>
                        <a:t>na</a:t>
                      </a:r>
                      <a:r>
                        <a:rPr sz="9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dependencia</a:t>
                      </a:r>
                      <a:r>
                        <a:rPr sz="9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9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CER.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Salientamos</a:t>
                      </a:r>
                      <a:r>
                        <a:rPr sz="9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que</a:t>
                      </a:r>
                      <a:r>
                        <a:rPr sz="9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todos</a:t>
                      </a:r>
                      <a:r>
                        <a:rPr sz="9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os</a:t>
                      </a:r>
                      <a:r>
                        <a:rPr sz="950" spc="-15" dirty="0">
                          <a:latin typeface="Arial MT"/>
                          <a:cs typeface="Arial MT"/>
                        </a:rPr>
                        <a:t> dias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9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Hospital</a:t>
                      </a:r>
                      <a:r>
                        <a:rPr sz="95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Santa</a:t>
                      </a:r>
                      <a:r>
                        <a:rPr sz="9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Clara</a:t>
                      </a:r>
                      <a:r>
                        <a:rPr sz="9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tem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estabelecido</a:t>
                      </a:r>
                      <a:r>
                        <a:rPr sz="9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contato</a:t>
                      </a:r>
                      <a:r>
                        <a:rPr sz="9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com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9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5" dirty="0">
                          <a:latin typeface="Arial MT"/>
                          <a:cs typeface="Arial MT"/>
                        </a:rPr>
                        <a:t>CER</a:t>
                      </a:r>
                      <a:r>
                        <a:rPr sz="95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9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esgotado</a:t>
                      </a:r>
                      <a:r>
                        <a:rPr sz="9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9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lista</a:t>
                      </a:r>
                      <a:r>
                        <a:rPr sz="9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9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pacientes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com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perfil</a:t>
                      </a:r>
                      <a:r>
                        <a:rPr sz="95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para</a:t>
                      </a:r>
                      <a:r>
                        <a:rPr sz="9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9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unidade,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sem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deixar 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95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atender</a:t>
                      </a:r>
                      <a:r>
                        <a:rPr sz="95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95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60" dirty="0">
                          <a:latin typeface="Arial MT"/>
                          <a:cs typeface="Arial MT"/>
                        </a:rPr>
                        <a:t>nenhuma</a:t>
                      </a:r>
                      <a:r>
                        <a:rPr sz="95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solicitação</a:t>
                      </a:r>
                      <a:r>
                        <a:rPr sz="95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quando</a:t>
                      </a:r>
                      <a:r>
                        <a:rPr sz="95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pertinente</a:t>
                      </a:r>
                      <a:r>
                        <a:rPr sz="95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95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adequada.</a:t>
                      </a:r>
                      <a:r>
                        <a:rPr sz="9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Segue</a:t>
                      </a:r>
                      <a:r>
                        <a:rPr sz="95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Of.FABAMED</a:t>
                      </a:r>
                      <a:r>
                        <a:rPr sz="950" spc="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n°295/2020,</a:t>
                      </a:r>
                      <a:r>
                        <a:rPr sz="9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processo</a:t>
                      </a:r>
                      <a:r>
                        <a:rPr sz="95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SEI:</a:t>
                      </a:r>
                      <a:r>
                        <a:rPr sz="9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019512020200090165-57,</a:t>
                      </a:r>
                      <a:r>
                        <a:rPr sz="9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entregue</a:t>
                      </a:r>
                      <a:r>
                        <a:rPr sz="95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26/08/2020,</a:t>
                      </a:r>
                      <a:r>
                        <a:rPr sz="9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ao</a:t>
                      </a:r>
                      <a:r>
                        <a:rPr sz="95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qual</a:t>
                      </a:r>
                      <a:r>
                        <a:rPr sz="9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referimos</a:t>
                      </a:r>
                      <a:r>
                        <a:rPr sz="95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sobre</a:t>
                      </a:r>
                      <a:r>
                        <a:rPr sz="95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a 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regulação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dos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peacientes.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T="44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</a:tr>
              <a:tr h="6193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62560" marR="106680" indent="-58419">
                        <a:lnSpc>
                          <a:spcPct val="109000"/>
                        </a:lnSpc>
                      </a:pPr>
                      <a:r>
                        <a:rPr sz="950" b="1" spc="2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95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5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1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95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50" b="1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950" b="1" spc="-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5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5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2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950" b="1" spc="-3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95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50" b="1" spc="-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950" b="1" dirty="0">
                          <a:latin typeface="Arial"/>
                          <a:cs typeface="Arial"/>
                        </a:rPr>
                        <a:t>a  </a:t>
                      </a:r>
                      <a:r>
                        <a:rPr sz="950" b="1" spc="-20" dirty="0">
                          <a:latin typeface="Arial"/>
                          <a:cs typeface="Arial"/>
                        </a:rPr>
                        <a:t>SETEMBRO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24765" marR="40640">
                        <a:lnSpc>
                          <a:spcPct val="103800"/>
                        </a:lnSpc>
                        <a:spcBef>
                          <a:spcPts val="840"/>
                        </a:spcBef>
                      </a:pPr>
                      <a:r>
                        <a:rPr sz="950" spc="-30" dirty="0">
                          <a:latin typeface="Arial MT"/>
                          <a:cs typeface="Arial MT"/>
                        </a:rPr>
                        <a:t>Considerando 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que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o Hospital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Santa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Clara é </a:t>
                      </a:r>
                      <a:r>
                        <a:rPr sz="950" spc="-55" dirty="0">
                          <a:latin typeface="Arial MT"/>
                          <a:cs typeface="Arial MT"/>
                        </a:rPr>
                        <a:t>um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hospital de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retaguarda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para o 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tratamento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de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COVID-19,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sem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atendimento 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por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demanda espontânea,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e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todo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o </a:t>
                      </a:r>
                      <a:r>
                        <a:rPr sz="950" spc="-55" dirty="0">
                          <a:latin typeface="Arial MT"/>
                          <a:cs typeface="Arial MT"/>
                        </a:rPr>
                        <a:t>fluxo </a:t>
                      </a:r>
                      <a:r>
                        <a:rPr sz="950" spc="-15" dirty="0">
                          <a:latin typeface="Arial MT"/>
                          <a:cs typeface="Arial MT"/>
                        </a:rPr>
                        <a:t>iniciado 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por 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internamento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de pacientes 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em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outras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unidades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e 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posterior solicitação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de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transferência,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de acordo com o 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perfil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proposto, 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exclusivamente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via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central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de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regulação. Estando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o Hospital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Santa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Clara bem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como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o 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indicador 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taxa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de 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ocupação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50" dirty="0">
                          <a:latin typeface="Arial MT"/>
                          <a:cs typeface="Arial MT"/>
                        </a:rPr>
                        <a:t>na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dependencia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CER.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T="1066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457200" y="6428601"/>
            <a:ext cx="29674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</a:rPr>
              <a:t>Vigência do Contrato: Maio a Outubro/2020 </a:t>
            </a:r>
            <a:endParaRPr lang="pt-BR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23416" y="480441"/>
            <a:ext cx="5167783" cy="677108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814069" marR="5080" indent="-802005">
              <a:lnSpc>
                <a:spcPts val="4640"/>
              </a:lnSpc>
              <a:spcBef>
                <a:spcPts val="680"/>
              </a:spcBef>
            </a:pPr>
            <a:r>
              <a:rPr sz="3600" spc="345" dirty="0">
                <a:latin typeface="+mj-lt"/>
              </a:rPr>
              <a:t>ESTRUTURA  </a:t>
            </a:r>
            <a:r>
              <a:rPr sz="3600" spc="430" dirty="0">
                <a:latin typeface="+mj-lt"/>
              </a:rPr>
              <a:t>FÍSICA</a:t>
            </a:r>
            <a:endParaRPr sz="3600">
              <a:latin typeface="+mj-lt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15856" y="76200"/>
            <a:ext cx="2599944" cy="832105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55319" y="1802892"/>
            <a:ext cx="7536180" cy="4994148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8601202" y="2675001"/>
            <a:ext cx="3167380" cy="25058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+mj-lt"/>
                <a:cs typeface="Arial MT"/>
              </a:rPr>
              <a:t>Inaugurado em maio de 2020, </a:t>
            </a:r>
            <a:r>
              <a:rPr sz="1800" dirty="0">
                <a:solidFill>
                  <a:srgbClr val="FFFFFF"/>
                </a:solidFill>
                <a:latin typeface="+mj-l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+mj-lt"/>
                <a:cs typeface="Arial MT"/>
              </a:rPr>
              <a:t>o</a:t>
            </a:r>
            <a:r>
              <a:rPr sz="1800" dirty="0">
                <a:solidFill>
                  <a:srgbClr val="FFFFFF"/>
                </a:solidFill>
                <a:latin typeface="+mj-l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+mj-lt"/>
                <a:cs typeface="Arial MT"/>
              </a:rPr>
              <a:t>Hospital</a:t>
            </a:r>
            <a:r>
              <a:rPr sz="1800" dirty="0">
                <a:solidFill>
                  <a:srgbClr val="FFFFFF"/>
                </a:solidFill>
                <a:latin typeface="+mj-l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+mj-lt"/>
                <a:cs typeface="Arial MT"/>
              </a:rPr>
              <a:t>Santa</a:t>
            </a:r>
            <a:r>
              <a:rPr sz="1800" dirty="0">
                <a:solidFill>
                  <a:srgbClr val="FFFFFF"/>
                </a:solidFill>
                <a:latin typeface="+mj-l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+mj-lt"/>
                <a:cs typeface="Arial MT"/>
              </a:rPr>
              <a:t>Clara</a:t>
            </a:r>
            <a:r>
              <a:rPr sz="1800" dirty="0">
                <a:solidFill>
                  <a:srgbClr val="FFFFFF"/>
                </a:solidFill>
                <a:latin typeface="+mj-l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+mj-lt"/>
                <a:cs typeface="Arial MT"/>
              </a:rPr>
              <a:t>é </a:t>
            </a:r>
            <a:r>
              <a:rPr sz="1800" dirty="0">
                <a:solidFill>
                  <a:srgbClr val="FFFFFF"/>
                </a:solidFill>
                <a:latin typeface="+mj-l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+mj-lt"/>
                <a:cs typeface="Arial MT"/>
              </a:rPr>
              <a:t>referência</a:t>
            </a:r>
            <a:r>
              <a:rPr sz="1800" dirty="0">
                <a:solidFill>
                  <a:srgbClr val="FFFFFF"/>
                </a:solidFill>
                <a:latin typeface="+mj-l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+mj-lt"/>
                <a:cs typeface="Arial MT"/>
              </a:rPr>
              <a:t>no</a:t>
            </a:r>
            <a:r>
              <a:rPr sz="1800" dirty="0">
                <a:solidFill>
                  <a:srgbClr val="FFFFFF"/>
                </a:solidFill>
                <a:latin typeface="+mj-l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+mj-lt"/>
                <a:cs typeface="Arial MT"/>
              </a:rPr>
              <a:t>tratamento</a:t>
            </a:r>
            <a:r>
              <a:rPr sz="1800" dirty="0">
                <a:solidFill>
                  <a:srgbClr val="FFFFFF"/>
                </a:solidFill>
                <a:latin typeface="+mj-lt"/>
                <a:cs typeface="Arial M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+mj-lt"/>
                <a:cs typeface="Arial MT"/>
              </a:rPr>
              <a:t>de </a:t>
            </a:r>
            <a:r>
              <a:rPr sz="1800" spc="-5" dirty="0">
                <a:solidFill>
                  <a:srgbClr val="FFFFFF"/>
                </a:solidFill>
                <a:latin typeface="+mj-lt"/>
                <a:cs typeface="Arial MT"/>
              </a:rPr>
              <a:t> pacientes</a:t>
            </a:r>
            <a:r>
              <a:rPr sz="1800" dirty="0">
                <a:solidFill>
                  <a:srgbClr val="FFFFFF"/>
                </a:solidFill>
                <a:latin typeface="+mj-lt"/>
                <a:cs typeface="Arial MT"/>
              </a:rPr>
              <a:t> com</a:t>
            </a:r>
            <a:r>
              <a:rPr sz="1800" spc="5" dirty="0">
                <a:solidFill>
                  <a:srgbClr val="FFFFFF"/>
                </a:solidFill>
                <a:latin typeface="+mj-l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+mj-lt"/>
                <a:cs typeface="Arial MT"/>
              </a:rPr>
              <a:t>infecção</a:t>
            </a:r>
            <a:r>
              <a:rPr sz="1800" dirty="0">
                <a:solidFill>
                  <a:srgbClr val="FFFFFF"/>
                </a:solidFill>
                <a:latin typeface="+mj-lt"/>
                <a:cs typeface="Arial MT"/>
              </a:rPr>
              <a:t> pela </a:t>
            </a:r>
            <a:r>
              <a:rPr sz="1800" spc="5" dirty="0">
                <a:solidFill>
                  <a:srgbClr val="FFFFFF"/>
                </a:solidFill>
                <a:latin typeface="+mj-l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+mj-lt"/>
                <a:cs typeface="Arial MT"/>
              </a:rPr>
              <a:t>COVID- 19.Possui 59 </a:t>
            </a:r>
            <a:r>
              <a:rPr sz="1800" spc="-5">
                <a:solidFill>
                  <a:srgbClr val="FFFFFF"/>
                </a:solidFill>
                <a:latin typeface="+mj-lt"/>
                <a:cs typeface="Arial MT"/>
              </a:rPr>
              <a:t>leitos</a:t>
            </a:r>
            <a:r>
              <a:rPr sz="1800" spc="-5" smtClean="0">
                <a:solidFill>
                  <a:srgbClr val="FFFFFF"/>
                </a:solidFill>
                <a:latin typeface="+mj-lt"/>
                <a:cs typeface="Arial MT"/>
              </a:rPr>
              <a:t>,</a:t>
            </a:r>
            <a:r>
              <a:rPr lang="pt-BR" sz="1800" spc="-5" dirty="0" smtClean="0">
                <a:solidFill>
                  <a:srgbClr val="FFFFFF"/>
                </a:solidFill>
                <a:latin typeface="+mj-lt"/>
                <a:cs typeface="Arial MT"/>
              </a:rPr>
              <a:t> sendo</a:t>
            </a:r>
            <a:r>
              <a:rPr sz="1800" spc="-5" smtClean="0">
                <a:solidFill>
                  <a:srgbClr val="FFFFFF"/>
                </a:solidFill>
                <a:latin typeface="+mj-lt"/>
                <a:cs typeface="Arial MT"/>
              </a:rPr>
              <a:t> </a:t>
            </a:r>
            <a:r>
              <a:rPr lang="pt-BR" sz="1800" spc="-5" dirty="0" smtClean="0">
                <a:solidFill>
                  <a:srgbClr val="FFFFFF"/>
                </a:solidFill>
                <a:latin typeface="+mj-lt"/>
                <a:cs typeface="Arial MT"/>
              </a:rPr>
              <a:t>0</a:t>
            </a:r>
            <a:r>
              <a:rPr sz="1800" spc="-5" smtClean="0">
                <a:solidFill>
                  <a:srgbClr val="FFFFFF"/>
                </a:solidFill>
                <a:latin typeface="+mj-lt"/>
                <a:cs typeface="Arial MT"/>
              </a:rPr>
              <a:t>9 </a:t>
            </a:r>
            <a:r>
              <a:rPr sz="1800" smtClean="0">
                <a:solidFill>
                  <a:srgbClr val="FFFFFF"/>
                </a:solidFill>
                <a:latin typeface="+mj-l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+mj-lt"/>
                <a:cs typeface="Arial MT"/>
              </a:rPr>
              <a:t>de</a:t>
            </a:r>
            <a:r>
              <a:rPr sz="1800" dirty="0">
                <a:solidFill>
                  <a:srgbClr val="FFFFFF"/>
                </a:solidFill>
                <a:latin typeface="+mj-lt"/>
                <a:cs typeface="Arial MT"/>
              </a:rPr>
              <a:t> UTI</a:t>
            </a:r>
            <a:r>
              <a:rPr sz="1800" spc="5" dirty="0">
                <a:solidFill>
                  <a:srgbClr val="FFFFFF"/>
                </a:solidFill>
                <a:latin typeface="+mj-l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+mj-lt"/>
                <a:cs typeface="Arial MT"/>
              </a:rPr>
              <a:t>e</a:t>
            </a:r>
            <a:r>
              <a:rPr sz="1800" dirty="0">
                <a:solidFill>
                  <a:srgbClr val="FFFFFF"/>
                </a:solidFill>
                <a:latin typeface="+mj-lt"/>
                <a:cs typeface="Arial MT"/>
              </a:rPr>
              <a:t> </a:t>
            </a:r>
            <a:r>
              <a:rPr sz="1800" spc="-5">
                <a:solidFill>
                  <a:srgbClr val="FFFFFF"/>
                </a:solidFill>
                <a:latin typeface="+mj-lt"/>
                <a:cs typeface="Arial MT"/>
              </a:rPr>
              <a:t>50</a:t>
            </a:r>
            <a:r>
              <a:rPr sz="1800">
                <a:solidFill>
                  <a:srgbClr val="FFFFFF"/>
                </a:solidFill>
                <a:latin typeface="+mj-lt"/>
                <a:cs typeface="Arial MT"/>
              </a:rPr>
              <a:t> </a:t>
            </a:r>
            <a:r>
              <a:rPr lang="pt-BR" sz="1800" dirty="0" smtClean="0">
                <a:solidFill>
                  <a:srgbClr val="FFFFFF"/>
                </a:solidFill>
                <a:latin typeface="+mj-lt"/>
                <a:cs typeface="Arial MT"/>
              </a:rPr>
              <a:t>de </a:t>
            </a:r>
            <a:r>
              <a:rPr sz="1800" spc="-5" smtClean="0">
                <a:solidFill>
                  <a:srgbClr val="FFFFFF"/>
                </a:solidFill>
                <a:latin typeface="+mj-lt"/>
                <a:cs typeface="Arial MT"/>
              </a:rPr>
              <a:t>enfermaria.</a:t>
            </a:r>
            <a:r>
              <a:rPr sz="1800" smtClean="0">
                <a:solidFill>
                  <a:srgbClr val="FFFFFF"/>
                </a:solidFill>
                <a:latin typeface="+mj-lt"/>
                <a:cs typeface="Arial MT"/>
              </a:rPr>
              <a:t> </a:t>
            </a:r>
            <a:r>
              <a:rPr sz="1800" dirty="0">
                <a:solidFill>
                  <a:srgbClr val="FFFFFF"/>
                </a:solidFill>
                <a:latin typeface="+mj-lt"/>
                <a:cs typeface="Arial MT"/>
              </a:rPr>
              <a:t>A </a:t>
            </a:r>
            <a:r>
              <a:rPr sz="1800" spc="5" dirty="0">
                <a:solidFill>
                  <a:srgbClr val="FFFFFF"/>
                </a:solidFill>
                <a:latin typeface="+mj-l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+mj-lt"/>
                <a:cs typeface="Arial MT"/>
              </a:rPr>
              <a:t>ocupação </a:t>
            </a:r>
            <a:r>
              <a:rPr sz="1800" spc="-10" dirty="0">
                <a:solidFill>
                  <a:srgbClr val="FFFFFF"/>
                </a:solidFill>
                <a:latin typeface="+mj-lt"/>
                <a:cs typeface="Arial MT"/>
              </a:rPr>
              <a:t>dos </a:t>
            </a:r>
            <a:r>
              <a:rPr sz="1800" spc="-5" dirty="0">
                <a:solidFill>
                  <a:srgbClr val="FFFFFF"/>
                </a:solidFill>
                <a:latin typeface="+mj-lt"/>
                <a:cs typeface="Arial MT"/>
              </a:rPr>
              <a:t>leitos se dá por </a:t>
            </a:r>
            <a:r>
              <a:rPr sz="1800" dirty="0">
                <a:solidFill>
                  <a:srgbClr val="FFFFFF"/>
                </a:solidFill>
                <a:latin typeface="+mj-l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+mj-lt"/>
                <a:cs typeface="Arial MT"/>
              </a:rPr>
              <a:t>meio</a:t>
            </a:r>
            <a:r>
              <a:rPr sz="1800" dirty="0">
                <a:solidFill>
                  <a:srgbClr val="FFFFFF"/>
                </a:solidFill>
                <a:latin typeface="+mj-l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+mj-lt"/>
                <a:cs typeface="Arial MT"/>
              </a:rPr>
              <a:t>de</a:t>
            </a:r>
            <a:r>
              <a:rPr sz="1800" dirty="0">
                <a:solidFill>
                  <a:srgbClr val="FFFFFF"/>
                </a:solidFill>
                <a:latin typeface="+mj-l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+mj-lt"/>
                <a:cs typeface="Arial MT"/>
              </a:rPr>
              <a:t>encaminhamento</a:t>
            </a:r>
            <a:r>
              <a:rPr sz="1800" dirty="0">
                <a:solidFill>
                  <a:srgbClr val="FFFFFF"/>
                </a:solidFill>
                <a:latin typeface="+mj-lt"/>
                <a:cs typeface="Arial MT"/>
              </a:rPr>
              <a:t> da </a:t>
            </a:r>
            <a:r>
              <a:rPr sz="1800" spc="-490" dirty="0">
                <a:solidFill>
                  <a:srgbClr val="FFFFFF"/>
                </a:solidFill>
                <a:latin typeface="+mj-l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+mj-lt"/>
                <a:cs typeface="Arial MT"/>
              </a:rPr>
              <a:t>central</a:t>
            </a:r>
            <a:r>
              <a:rPr sz="1800" dirty="0">
                <a:solidFill>
                  <a:srgbClr val="FFFFFF"/>
                </a:solidFill>
                <a:latin typeface="+mj-l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+mj-lt"/>
                <a:cs typeface="Arial MT"/>
              </a:rPr>
              <a:t>Estadual</a:t>
            </a:r>
            <a:r>
              <a:rPr sz="1800" spc="495" dirty="0">
                <a:solidFill>
                  <a:srgbClr val="FFFFFF"/>
                </a:solidFill>
                <a:latin typeface="+mj-lt"/>
                <a:cs typeface="Arial MT"/>
              </a:rPr>
              <a:t> </a:t>
            </a:r>
            <a:r>
              <a:rPr sz="1800" dirty="0">
                <a:solidFill>
                  <a:srgbClr val="FFFFFF"/>
                </a:solidFill>
                <a:latin typeface="+mj-lt"/>
                <a:cs typeface="Arial MT"/>
              </a:rPr>
              <a:t>de </a:t>
            </a:r>
            <a:r>
              <a:rPr sz="1800" spc="-490" dirty="0">
                <a:solidFill>
                  <a:srgbClr val="FFFFFF"/>
                </a:solidFill>
                <a:latin typeface="+mj-l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+mj-lt"/>
                <a:cs typeface="Arial MT"/>
              </a:rPr>
              <a:t>Regulação.</a:t>
            </a:r>
            <a:endParaRPr sz="1800">
              <a:latin typeface="+mj-lt"/>
              <a:cs typeface="Arial M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35736" y="234695"/>
            <a:ext cx="10732135" cy="6231890"/>
            <a:chOff x="935736" y="234695"/>
            <a:chExt cx="10732135" cy="62318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191500" y="234695"/>
              <a:ext cx="3476244" cy="1400555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35736" y="1635252"/>
              <a:ext cx="7255764" cy="483108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9200" y="1524000"/>
            <a:ext cx="9277985" cy="1263231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457450" marR="5080" indent="-2445385">
              <a:lnSpc>
                <a:spcPts val="4650"/>
              </a:lnSpc>
              <a:spcBef>
                <a:spcPts val="675"/>
              </a:spcBef>
            </a:pPr>
            <a:r>
              <a:rPr sz="3600" b="0" spc="409" dirty="0">
                <a:latin typeface="+mj-lt"/>
                <a:cs typeface="Cambria"/>
              </a:rPr>
              <a:t>RELATÓRIOS </a:t>
            </a:r>
            <a:r>
              <a:rPr sz="3600" b="0" spc="459" dirty="0">
                <a:latin typeface="+mj-lt"/>
                <a:cs typeface="Cambria"/>
              </a:rPr>
              <a:t>COMPROBATÓRIOS </a:t>
            </a:r>
            <a:r>
              <a:rPr sz="3600" b="0" spc="-935" dirty="0">
                <a:latin typeface="+mj-lt"/>
                <a:cs typeface="Cambria"/>
              </a:rPr>
              <a:t> </a:t>
            </a:r>
            <a:r>
              <a:rPr sz="3600" b="0" spc="509">
                <a:latin typeface="+mj-lt"/>
                <a:cs typeface="Cambria"/>
              </a:rPr>
              <a:t>DAS</a:t>
            </a:r>
            <a:r>
              <a:rPr sz="3600" b="0" spc="415">
                <a:latin typeface="+mj-lt"/>
                <a:cs typeface="Cambria"/>
              </a:rPr>
              <a:t> </a:t>
            </a:r>
            <a:r>
              <a:rPr lang="pt-BR" sz="3600" b="0" spc="415" dirty="0" smtClean="0">
                <a:latin typeface="+mj-lt"/>
                <a:cs typeface="Cambria"/>
              </a:rPr>
              <a:t>RECEITAS E </a:t>
            </a:r>
            <a:r>
              <a:rPr sz="3600" b="0" spc="550" smtClean="0">
                <a:latin typeface="+mj-lt"/>
                <a:cs typeface="Cambria"/>
              </a:rPr>
              <a:t>DESPESAS</a:t>
            </a:r>
            <a:endParaRPr sz="3600">
              <a:latin typeface="+mj-lt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363456" y="0"/>
            <a:ext cx="2752344" cy="972311"/>
          </a:xfrm>
          <a:prstGeom prst="rect">
            <a:avLst/>
          </a:prstGeom>
        </p:spPr>
      </p:pic>
      <p:sp>
        <p:nvSpPr>
          <p:cNvPr id="22" name="object 22"/>
          <p:cNvSpPr txBox="1"/>
          <p:nvPr/>
        </p:nvSpPr>
        <p:spPr>
          <a:xfrm>
            <a:off x="762000" y="3276600"/>
            <a:ext cx="10016490" cy="28603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80" dirty="0">
                <a:solidFill>
                  <a:srgbClr val="FFFFFF"/>
                </a:solidFill>
                <a:latin typeface="+mj-lt"/>
                <a:cs typeface="Cambria"/>
              </a:rPr>
              <a:t>CRITÉRIO</a:t>
            </a:r>
            <a:r>
              <a:rPr sz="2000" spc="50" dirty="0">
                <a:solidFill>
                  <a:srgbClr val="FFFFFF"/>
                </a:solidFill>
                <a:latin typeface="+mj-lt"/>
                <a:cs typeface="Cambria"/>
              </a:rPr>
              <a:t> </a:t>
            </a:r>
            <a:r>
              <a:rPr sz="2000" spc="120" dirty="0">
                <a:solidFill>
                  <a:srgbClr val="FFFFFF"/>
                </a:solidFill>
                <a:latin typeface="+mj-lt"/>
                <a:cs typeface="Cambria"/>
              </a:rPr>
              <a:t>DE</a:t>
            </a:r>
            <a:r>
              <a:rPr sz="2000" spc="65" dirty="0">
                <a:solidFill>
                  <a:srgbClr val="FFFFFF"/>
                </a:solidFill>
                <a:latin typeface="+mj-lt"/>
                <a:cs typeface="Cambria"/>
              </a:rPr>
              <a:t> </a:t>
            </a:r>
            <a:r>
              <a:rPr sz="2000" spc="110" dirty="0">
                <a:solidFill>
                  <a:srgbClr val="FFFFFF"/>
                </a:solidFill>
                <a:latin typeface="+mj-lt"/>
                <a:cs typeface="Cambria"/>
              </a:rPr>
              <a:t>APRESENTAÇÃO:</a:t>
            </a:r>
            <a:r>
              <a:rPr sz="2000" spc="-130" dirty="0">
                <a:solidFill>
                  <a:srgbClr val="FFFFFF"/>
                </a:solidFill>
                <a:latin typeface="+mj-lt"/>
                <a:cs typeface="Cambria"/>
              </a:rPr>
              <a:t> </a:t>
            </a:r>
            <a:r>
              <a:rPr sz="2000" spc="60" dirty="0">
                <a:solidFill>
                  <a:srgbClr val="FFFFFF"/>
                </a:solidFill>
                <a:latin typeface="+mj-lt"/>
                <a:cs typeface="Cambria"/>
              </a:rPr>
              <a:t>Este</a:t>
            </a:r>
            <a:r>
              <a:rPr sz="2000" spc="70" dirty="0">
                <a:solidFill>
                  <a:srgbClr val="FFFFFF"/>
                </a:solidFill>
                <a:latin typeface="+mj-lt"/>
                <a:cs typeface="Cambria"/>
              </a:rPr>
              <a:t> </a:t>
            </a:r>
            <a:r>
              <a:rPr sz="2000" spc="40" dirty="0">
                <a:solidFill>
                  <a:srgbClr val="FFFFFF"/>
                </a:solidFill>
                <a:latin typeface="+mj-lt"/>
                <a:cs typeface="Cambria"/>
              </a:rPr>
              <a:t>relatório</a:t>
            </a:r>
            <a:r>
              <a:rPr sz="2000" spc="45" dirty="0">
                <a:solidFill>
                  <a:srgbClr val="FFFFFF"/>
                </a:solidFill>
                <a:latin typeface="+mj-lt"/>
                <a:cs typeface="Cambria"/>
              </a:rPr>
              <a:t> </a:t>
            </a:r>
            <a:r>
              <a:rPr sz="2000" spc="80" dirty="0">
                <a:solidFill>
                  <a:srgbClr val="FFFFFF"/>
                </a:solidFill>
                <a:latin typeface="+mj-lt"/>
                <a:cs typeface="Cambria"/>
              </a:rPr>
              <a:t>contempla</a:t>
            </a:r>
            <a:r>
              <a:rPr sz="2000" spc="40" dirty="0">
                <a:solidFill>
                  <a:srgbClr val="FFFFFF"/>
                </a:solidFill>
                <a:latin typeface="+mj-lt"/>
                <a:cs typeface="Cambria"/>
              </a:rPr>
              <a:t> </a:t>
            </a:r>
            <a:r>
              <a:rPr sz="2000" spc="70" dirty="0">
                <a:solidFill>
                  <a:srgbClr val="FFFFFF"/>
                </a:solidFill>
                <a:latin typeface="+mj-lt"/>
                <a:cs typeface="Cambria"/>
              </a:rPr>
              <a:t>as</a:t>
            </a:r>
            <a:r>
              <a:rPr sz="2000" spc="50" dirty="0">
                <a:solidFill>
                  <a:srgbClr val="FFFFFF"/>
                </a:solidFill>
                <a:latin typeface="+mj-lt"/>
                <a:cs typeface="Cambria"/>
              </a:rPr>
              <a:t> </a:t>
            </a:r>
            <a:r>
              <a:rPr sz="2000" spc="70" dirty="0">
                <a:solidFill>
                  <a:srgbClr val="FFFFFF"/>
                </a:solidFill>
                <a:latin typeface="+mj-lt"/>
                <a:cs typeface="Cambria"/>
              </a:rPr>
              <a:t>informações</a:t>
            </a:r>
            <a:r>
              <a:rPr sz="2000" spc="40" dirty="0">
                <a:solidFill>
                  <a:srgbClr val="FFFFFF"/>
                </a:solidFill>
                <a:latin typeface="+mj-lt"/>
                <a:cs typeface="Cambria"/>
              </a:rPr>
              <a:t> </a:t>
            </a:r>
            <a:r>
              <a:rPr sz="2000" spc="75" dirty="0">
                <a:solidFill>
                  <a:srgbClr val="FFFFFF"/>
                </a:solidFill>
                <a:latin typeface="+mj-lt"/>
                <a:cs typeface="Cambria"/>
              </a:rPr>
              <a:t>classificadas</a:t>
            </a:r>
            <a:endParaRPr sz="2000">
              <a:latin typeface="+mj-lt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2000" spc="114" dirty="0">
                <a:solidFill>
                  <a:srgbClr val="FFFFFF"/>
                </a:solidFill>
                <a:latin typeface="+mj-lt"/>
                <a:cs typeface="Cambria"/>
              </a:rPr>
              <a:t>em</a:t>
            </a:r>
            <a:r>
              <a:rPr sz="2000" spc="35" dirty="0">
                <a:solidFill>
                  <a:srgbClr val="FFFFFF"/>
                </a:solidFill>
                <a:latin typeface="+mj-lt"/>
                <a:cs typeface="Cambria"/>
              </a:rPr>
              <a:t> </a:t>
            </a:r>
            <a:r>
              <a:rPr sz="2000" spc="40" dirty="0">
                <a:solidFill>
                  <a:srgbClr val="FFFFFF"/>
                </a:solidFill>
                <a:latin typeface="+mj-lt"/>
                <a:cs typeface="Cambria"/>
              </a:rPr>
              <a:t>três</a:t>
            </a:r>
            <a:r>
              <a:rPr sz="2000" spc="55" dirty="0">
                <a:solidFill>
                  <a:srgbClr val="FFFFFF"/>
                </a:solidFill>
                <a:latin typeface="+mj-lt"/>
                <a:cs typeface="Cambria"/>
              </a:rPr>
              <a:t> </a:t>
            </a:r>
            <a:r>
              <a:rPr sz="2000" spc="100" dirty="0">
                <a:solidFill>
                  <a:srgbClr val="FFFFFF"/>
                </a:solidFill>
                <a:latin typeface="+mj-lt"/>
                <a:cs typeface="Cambria"/>
              </a:rPr>
              <a:t>grandes</a:t>
            </a:r>
            <a:r>
              <a:rPr sz="2000" spc="20" dirty="0">
                <a:solidFill>
                  <a:srgbClr val="FFFFFF"/>
                </a:solidFill>
                <a:latin typeface="+mj-lt"/>
                <a:cs typeface="Cambria"/>
              </a:rPr>
              <a:t> </a:t>
            </a:r>
            <a:r>
              <a:rPr sz="2000" spc="90" dirty="0">
                <a:solidFill>
                  <a:srgbClr val="FFFFFF"/>
                </a:solidFill>
                <a:latin typeface="+mj-lt"/>
                <a:cs typeface="Cambria"/>
              </a:rPr>
              <a:t>grupos:</a:t>
            </a:r>
            <a:endParaRPr sz="2000">
              <a:latin typeface="+mj-lt"/>
              <a:cs typeface="Cambria"/>
            </a:endParaRPr>
          </a:p>
          <a:p>
            <a:pPr marL="355600" marR="797560" indent="-342900" algn="just">
              <a:lnSpc>
                <a:spcPct val="100000"/>
              </a:lnSpc>
              <a:spcBef>
                <a:spcPts val="1000"/>
              </a:spcBef>
              <a:buClr>
                <a:srgbClr val="FFFFFF"/>
              </a:buClr>
              <a:buFont typeface="Arial MT"/>
              <a:buChar char="•"/>
              <a:tabLst>
                <a:tab pos="419100" algn="l"/>
                <a:tab pos="419734" algn="l"/>
              </a:tabLst>
            </a:pPr>
            <a:r>
              <a:rPr sz="2000" spc="130" smtClean="0">
                <a:solidFill>
                  <a:srgbClr val="FFFFFF"/>
                </a:solidFill>
                <a:latin typeface="+mj-lt"/>
                <a:cs typeface="Cambria"/>
              </a:rPr>
              <a:t>Orçado</a:t>
            </a:r>
            <a:r>
              <a:rPr sz="2000" spc="35" smtClean="0">
                <a:solidFill>
                  <a:srgbClr val="FFFFFF"/>
                </a:solidFill>
                <a:latin typeface="+mj-lt"/>
                <a:cs typeface="Cambria"/>
              </a:rPr>
              <a:t> </a:t>
            </a:r>
            <a:r>
              <a:rPr sz="2000" spc="265" dirty="0">
                <a:solidFill>
                  <a:srgbClr val="FFFFFF"/>
                </a:solidFill>
                <a:latin typeface="+mj-lt"/>
                <a:cs typeface="Trebuchet MS"/>
              </a:rPr>
              <a:t>–</a:t>
            </a:r>
            <a:r>
              <a:rPr sz="2000" spc="-100" dirty="0">
                <a:solidFill>
                  <a:srgbClr val="FFFFFF"/>
                </a:solidFill>
                <a:latin typeface="+mj-lt"/>
                <a:cs typeface="Trebuchet MS"/>
              </a:rPr>
              <a:t> </a:t>
            </a:r>
            <a:r>
              <a:rPr sz="2000" spc="60" dirty="0">
                <a:solidFill>
                  <a:srgbClr val="FFFFFF"/>
                </a:solidFill>
                <a:latin typeface="+mj-lt"/>
                <a:cs typeface="Cambria"/>
              </a:rPr>
              <a:t>Representa </a:t>
            </a:r>
            <a:r>
              <a:rPr sz="2000" spc="70" dirty="0">
                <a:solidFill>
                  <a:srgbClr val="FFFFFF"/>
                </a:solidFill>
                <a:latin typeface="+mj-lt"/>
                <a:cs typeface="Cambria"/>
              </a:rPr>
              <a:t>os</a:t>
            </a:r>
            <a:r>
              <a:rPr sz="2000" spc="50" dirty="0">
                <a:solidFill>
                  <a:srgbClr val="FFFFFF"/>
                </a:solidFill>
                <a:latin typeface="+mj-lt"/>
                <a:cs typeface="Cambria"/>
              </a:rPr>
              <a:t> </a:t>
            </a:r>
            <a:r>
              <a:rPr sz="2000" spc="55" dirty="0">
                <a:solidFill>
                  <a:srgbClr val="FFFFFF"/>
                </a:solidFill>
                <a:latin typeface="+mj-lt"/>
                <a:cs typeface="Cambria"/>
              </a:rPr>
              <a:t>valores</a:t>
            </a:r>
            <a:r>
              <a:rPr sz="2000" spc="50" dirty="0">
                <a:solidFill>
                  <a:srgbClr val="FFFFFF"/>
                </a:solidFill>
                <a:latin typeface="+mj-lt"/>
                <a:cs typeface="Cambria"/>
              </a:rPr>
              <a:t> </a:t>
            </a:r>
            <a:r>
              <a:rPr sz="2000" spc="70" dirty="0">
                <a:solidFill>
                  <a:srgbClr val="FFFFFF"/>
                </a:solidFill>
                <a:latin typeface="+mj-lt"/>
                <a:cs typeface="Cambria"/>
              </a:rPr>
              <a:t>apresentados</a:t>
            </a:r>
            <a:r>
              <a:rPr sz="2000" spc="40" dirty="0">
                <a:solidFill>
                  <a:srgbClr val="FFFFFF"/>
                </a:solidFill>
                <a:latin typeface="+mj-lt"/>
                <a:cs typeface="Cambria"/>
              </a:rPr>
              <a:t> </a:t>
            </a:r>
            <a:r>
              <a:rPr sz="2000" spc="55" dirty="0">
                <a:solidFill>
                  <a:srgbClr val="FFFFFF"/>
                </a:solidFill>
                <a:latin typeface="+mj-lt"/>
                <a:cs typeface="Cambria"/>
              </a:rPr>
              <a:t>na</a:t>
            </a:r>
            <a:r>
              <a:rPr sz="2000" spc="60" dirty="0">
                <a:solidFill>
                  <a:srgbClr val="FFFFFF"/>
                </a:solidFill>
                <a:latin typeface="+mj-lt"/>
                <a:cs typeface="Cambria"/>
              </a:rPr>
              <a:t> </a:t>
            </a:r>
            <a:r>
              <a:rPr sz="2000" spc="65" dirty="0">
                <a:solidFill>
                  <a:srgbClr val="FFFFFF"/>
                </a:solidFill>
                <a:latin typeface="+mj-lt"/>
                <a:cs typeface="Cambria"/>
              </a:rPr>
              <a:t>licitação</a:t>
            </a:r>
            <a:r>
              <a:rPr sz="2000" spc="35" dirty="0">
                <a:solidFill>
                  <a:srgbClr val="FFFFFF"/>
                </a:solidFill>
                <a:latin typeface="+mj-lt"/>
                <a:cs typeface="Cambria"/>
              </a:rPr>
              <a:t> </a:t>
            </a:r>
            <a:r>
              <a:rPr sz="2000" spc="170" dirty="0">
                <a:solidFill>
                  <a:srgbClr val="FFFFFF"/>
                </a:solidFill>
                <a:latin typeface="+mj-lt"/>
                <a:cs typeface="Cambria"/>
              </a:rPr>
              <a:t>e</a:t>
            </a:r>
            <a:r>
              <a:rPr sz="2000" spc="70" dirty="0">
                <a:solidFill>
                  <a:srgbClr val="FFFFFF"/>
                </a:solidFill>
                <a:latin typeface="+mj-lt"/>
                <a:cs typeface="Cambria"/>
              </a:rPr>
              <a:t> </a:t>
            </a:r>
            <a:r>
              <a:rPr sz="2000" spc="60">
                <a:solidFill>
                  <a:srgbClr val="FFFFFF"/>
                </a:solidFill>
                <a:latin typeface="+mj-lt"/>
                <a:cs typeface="Cambria"/>
              </a:rPr>
              <a:t>aprovados</a:t>
            </a:r>
            <a:r>
              <a:rPr sz="2000" spc="50">
                <a:solidFill>
                  <a:srgbClr val="FFFFFF"/>
                </a:solidFill>
                <a:latin typeface="+mj-lt"/>
                <a:cs typeface="Cambria"/>
              </a:rPr>
              <a:t> </a:t>
            </a:r>
            <a:r>
              <a:rPr sz="2000" spc="65" smtClean="0">
                <a:solidFill>
                  <a:srgbClr val="FFFFFF"/>
                </a:solidFill>
                <a:latin typeface="+mj-lt"/>
                <a:cs typeface="Cambria"/>
              </a:rPr>
              <a:t>para</a:t>
            </a:r>
            <a:r>
              <a:rPr lang="pt-BR" sz="2000" spc="65" dirty="0" smtClean="0">
                <a:solidFill>
                  <a:srgbClr val="FFFFFF"/>
                </a:solidFill>
                <a:latin typeface="+mj-lt"/>
                <a:cs typeface="Cambria"/>
              </a:rPr>
              <a:t> </a:t>
            </a:r>
            <a:r>
              <a:rPr sz="2000" spc="55" smtClean="0">
                <a:solidFill>
                  <a:srgbClr val="FFFFFF"/>
                </a:solidFill>
                <a:latin typeface="+mj-lt"/>
                <a:cs typeface="Cambria"/>
              </a:rPr>
              <a:t>contratação</a:t>
            </a:r>
            <a:r>
              <a:rPr sz="2000" spc="55" dirty="0">
                <a:solidFill>
                  <a:srgbClr val="FFFFFF"/>
                </a:solidFill>
                <a:latin typeface="+mj-lt"/>
                <a:cs typeface="Cambria"/>
              </a:rPr>
              <a:t>.</a:t>
            </a:r>
            <a:endParaRPr sz="2000">
              <a:latin typeface="+mj-lt"/>
              <a:cs typeface="Cambria"/>
            </a:endParaRPr>
          </a:p>
          <a:p>
            <a:pPr marL="355600" marR="22225" indent="-342900" algn="just">
              <a:lnSpc>
                <a:spcPct val="100000"/>
              </a:lnSpc>
              <a:spcBef>
                <a:spcPts val="1010"/>
              </a:spcBef>
              <a:buClr>
                <a:srgbClr val="FFFFFF"/>
              </a:buClr>
              <a:buFont typeface="Arial MT"/>
              <a:buChar char="•"/>
              <a:tabLst>
                <a:tab pos="419100" algn="l"/>
                <a:tab pos="419734" algn="l"/>
              </a:tabLst>
            </a:pPr>
            <a:r>
              <a:rPr lang="pt-BR" sz="2000" spc="65" dirty="0" smtClean="0">
                <a:solidFill>
                  <a:srgbClr val="FFFFFF"/>
                </a:solidFill>
                <a:latin typeface="+mj-lt"/>
                <a:cs typeface="Cambria"/>
              </a:rPr>
              <a:t>R</a:t>
            </a:r>
            <a:r>
              <a:rPr sz="2000" spc="65" smtClean="0">
                <a:solidFill>
                  <a:srgbClr val="FFFFFF"/>
                </a:solidFill>
                <a:latin typeface="+mj-lt"/>
                <a:cs typeface="Cambria"/>
              </a:rPr>
              <a:t>ealizado</a:t>
            </a:r>
            <a:r>
              <a:rPr sz="2000" spc="50" smtClean="0">
                <a:solidFill>
                  <a:srgbClr val="FFFFFF"/>
                </a:solidFill>
                <a:latin typeface="+mj-lt"/>
                <a:cs typeface="Cambria"/>
              </a:rPr>
              <a:t> </a:t>
            </a:r>
            <a:r>
              <a:rPr sz="2000" spc="265" dirty="0">
                <a:solidFill>
                  <a:srgbClr val="FFFFFF"/>
                </a:solidFill>
                <a:latin typeface="+mj-lt"/>
                <a:cs typeface="Trebuchet MS"/>
              </a:rPr>
              <a:t>–</a:t>
            </a:r>
            <a:r>
              <a:rPr sz="2000" spc="-100" dirty="0">
                <a:solidFill>
                  <a:srgbClr val="FFFFFF"/>
                </a:solidFill>
                <a:latin typeface="+mj-lt"/>
                <a:cs typeface="Trebuchet MS"/>
              </a:rPr>
              <a:t> </a:t>
            </a:r>
            <a:r>
              <a:rPr sz="2000" spc="60" dirty="0">
                <a:solidFill>
                  <a:srgbClr val="FFFFFF"/>
                </a:solidFill>
                <a:latin typeface="+mj-lt"/>
                <a:cs typeface="Cambria"/>
              </a:rPr>
              <a:t>Representa </a:t>
            </a:r>
            <a:r>
              <a:rPr sz="2000" spc="70" dirty="0">
                <a:solidFill>
                  <a:srgbClr val="FFFFFF"/>
                </a:solidFill>
                <a:latin typeface="+mj-lt"/>
                <a:cs typeface="Cambria"/>
              </a:rPr>
              <a:t>os</a:t>
            </a:r>
            <a:r>
              <a:rPr sz="2000" spc="45" dirty="0">
                <a:solidFill>
                  <a:srgbClr val="FFFFFF"/>
                </a:solidFill>
                <a:latin typeface="+mj-lt"/>
                <a:cs typeface="Cambria"/>
              </a:rPr>
              <a:t> </a:t>
            </a:r>
            <a:r>
              <a:rPr sz="2000" spc="55" dirty="0">
                <a:solidFill>
                  <a:srgbClr val="FFFFFF"/>
                </a:solidFill>
                <a:latin typeface="+mj-lt"/>
                <a:cs typeface="Cambria"/>
              </a:rPr>
              <a:t>valores</a:t>
            </a:r>
            <a:r>
              <a:rPr sz="2000" spc="50" dirty="0">
                <a:solidFill>
                  <a:srgbClr val="FFFFFF"/>
                </a:solidFill>
                <a:latin typeface="+mj-lt"/>
                <a:cs typeface="Cambria"/>
              </a:rPr>
              <a:t> </a:t>
            </a:r>
            <a:r>
              <a:rPr sz="2000" spc="155" dirty="0">
                <a:solidFill>
                  <a:srgbClr val="FFFFFF"/>
                </a:solidFill>
                <a:latin typeface="+mj-lt"/>
                <a:cs typeface="Cambria"/>
              </a:rPr>
              <a:t>de</a:t>
            </a:r>
            <a:r>
              <a:rPr sz="2000" spc="55" dirty="0">
                <a:solidFill>
                  <a:srgbClr val="FFFFFF"/>
                </a:solidFill>
                <a:latin typeface="+mj-lt"/>
                <a:cs typeface="Cambria"/>
              </a:rPr>
              <a:t> </a:t>
            </a:r>
            <a:r>
              <a:rPr sz="2000" spc="95" dirty="0">
                <a:solidFill>
                  <a:srgbClr val="FFFFFF"/>
                </a:solidFill>
                <a:latin typeface="+mj-lt"/>
                <a:cs typeface="Cambria"/>
              </a:rPr>
              <a:t>serviços,</a:t>
            </a:r>
            <a:r>
              <a:rPr sz="2000" spc="-114" dirty="0">
                <a:solidFill>
                  <a:srgbClr val="FFFFFF"/>
                </a:solidFill>
                <a:latin typeface="+mj-lt"/>
                <a:cs typeface="Cambria"/>
              </a:rPr>
              <a:t> </a:t>
            </a:r>
            <a:r>
              <a:rPr sz="2000" spc="45" dirty="0">
                <a:solidFill>
                  <a:srgbClr val="FFFFFF"/>
                </a:solidFill>
                <a:latin typeface="+mj-lt"/>
                <a:cs typeface="Cambria"/>
              </a:rPr>
              <a:t>insumos</a:t>
            </a:r>
            <a:r>
              <a:rPr sz="2000" spc="35" dirty="0">
                <a:solidFill>
                  <a:srgbClr val="FFFFFF"/>
                </a:solidFill>
                <a:latin typeface="+mj-lt"/>
                <a:cs typeface="Cambria"/>
              </a:rPr>
              <a:t> </a:t>
            </a:r>
            <a:r>
              <a:rPr sz="2000" spc="170" dirty="0">
                <a:solidFill>
                  <a:srgbClr val="FFFFFF"/>
                </a:solidFill>
                <a:latin typeface="+mj-lt"/>
                <a:cs typeface="Cambria"/>
              </a:rPr>
              <a:t>e</a:t>
            </a:r>
            <a:r>
              <a:rPr sz="2000" spc="65" dirty="0">
                <a:solidFill>
                  <a:srgbClr val="FFFFFF"/>
                </a:solidFill>
                <a:latin typeface="+mj-lt"/>
                <a:cs typeface="Cambria"/>
              </a:rPr>
              <a:t> </a:t>
            </a:r>
            <a:r>
              <a:rPr sz="2000" spc="90" dirty="0">
                <a:solidFill>
                  <a:srgbClr val="FFFFFF"/>
                </a:solidFill>
                <a:latin typeface="+mj-lt"/>
                <a:cs typeface="Cambria"/>
              </a:rPr>
              <a:t>demais</a:t>
            </a:r>
            <a:r>
              <a:rPr sz="2000" spc="50" dirty="0">
                <a:solidFill>
                  <a:srgbClr val="FFFFFF"/>
                </a:solidFill>
                <a:latin typeface="+mj-lt"/>
                <a:cs typeface="Cambria"/>
              </a:rPr>
              <a:t> </a:t>
            </a:r>
            <a:r>
              <a:rPr sz="2000" spc="70" dirty="0">
                <a:solidFill>
                  <a:srgbClr val="FFFFFF"/>
                </a:solidFill>
                <a:latin typeface="+mj-lt"/>
                <a:cs typeface="Cambria"/>
              </a:rPr>
              <a:t>gastos</a:t>
            </a:r>
            <a:r>
              <a:rPr sz="2000" spc="60" dirty="0">
                <a:solidFill>
                  <a:srgbClr val="FFFFFF"/>
                </a:solidFill>
                <a:latin typeface="+mj-lt"/>
                <a:cs typeface="Cambria"/>
              </a:rPr>
              <a:t> </a:t>
            </a:r>
            <a:r>
              <a:rPr sz="2000" spc="80" dirty="0">
                <a:solidFill>
                  <a:srgbClr val="FFFFFF"/>
                </a:solidFill>
                <a:latin typeface="+mj-lt"/>
                <a:cs typeface="Cambria"/>
              </a:rPr>
              <a:t>ocorridos </a:t>
            </a:r>
            <a:r>
              <a:rPr sz="2000" spc="-425" dirty="0">
                <a:solidFill>
                  <a:srgbClr val="FFFFFF"/>
                </a:solidFill>
                <a:latin typeface="+mj-lt"/>
                <a:cs typeface="Cambria"/>
              </a:rPr>
              <a:t> </a:t>
            </a:r>
            <a:r>
              <a:rPr sz="2000" spc="55" dirty="0">
                <a:solidFill>
                  <a:srgbClr val="FFFFFF"/>
                </a:solidFill>
                <a:latin typeface="+mj-lt"/>
                <a:cs typeface="Cambria"/>
              </a:rPr>
              <a:t>na</a:t>
            </a:r>
            <a:r>
              <a:rPr sz="2000" spc="50" dirty="0">
                <a:solidFill>
                  <a:srgbClr val="FFFFFF"/>
                </a:solidFill>
                <a:latin typeface="+mj-lt"/>
                <a:cs typeface="Cambria"/>
              </a:rPr>
              <a:t> </a:t>
            </a:r>
            <a:r>
              <a:rPr sz="2000" spc="65" dirty="0">
                <a:solidFill>
                  <a:srgbClr val="FFFFFF"/>
                </a:solidFill>
                <a:latin typeface="+mj-lt"/>
                <a:cs typeface="Cambria"/>
              </a:rPr>
              <a:t>realização</a:t>
            </a:r>
            <a:r>
              <a:rPr sz="2000" spc="25" dirty="0">
                <a:solidFill>
                  <a:srgbClr val="FFFFFF"/>
                </a:solidFill>
                <a:latin typeface="+mj-lt"/>
                <a:cs typeface="Cambria"/>
              </a:rPr>
              <a:t> </a:t>
            </a:r>
            <a:r>
              <a:rPr sz="2000" spc="95" dirty="0">
                <a:solidFill>
                  <a:srgbClr val="FFFFFF"/>
                </a:solidFill>
                <a:latin typeface="+mj-lt"/>
                <a:cs typeface="Cambria"/>
              </a:rPr>
              <a:t>dos</a:t>
            </a:r>
            <a:r>
              <a:rPr sz="2000" spc="50" dirty="0">
                <a:solidFill>
                  <a:srgbClr val="FFFFFF"/>
                </a:solidFill>
                <a:latin typeface="+mj-lt"/>
                <a:cs typeface="Cambria"/>
              </a:rPr>
              <a:t> </a:t>
            </a:r>
            <a:r>
              <a:rPr sz="2000" spc="85" dirty="0">
                <a:solidFill>
                  <a:srgbClr val="FFFFFF"/>
                </a:solidFill>
                <a:latin typeface="+mj-lt"/>
                <a:cs typeface="Cambria"/>
              </a:rPr>
              <a:t>serviços</a:t>
            </a:r>
            <a:r>
              <a:rPr sz="2000" spc="20" dirty="0">
                <a:solidFill>
                  <a:srgbClr val="FFFFFF"/>
                </a:solidFill>
                <a:latin typeface="+mj-lt"/>
                <a:cs typeface="Cambria"/>
              </a:rPr>
              <a:t> </a:t>
            </a:r>
            <a:r>
              <a:rPr sz="2000" spc="60" dirty="0">
                <a:solidFill>
                  <a:srgbClr val="FFFFFF"/>
                </a:solidFill>
                <a:latin typeface="+mj-lt"/>
                <a:cs typeface="Cambria"/>
              </a:rPr>
              <a:t>contratados.</a:t>
            </a:r>
            <a:endParaRPr sz="2000">
              <a:latin typeface="+mj-lt"/>
              <a:cs typeface="Cambria"/>
            </a:endParaRPr>
          </a:p>
          <a:p>
            <a:pPr marL="355600" indent="-342900" algn="just">
              <a:lnSpc>
                <a:spcPct val="100000"/>
              </a:lnSpc>
              <a:spcBef>
                <a:spcPts val="994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spc="90" dirty="0">
                <a:solidFill>
                  <a:srgbClr val="FFFFFF"/>
                </a:solidFill>
                <a:latin typeface="+mj-lt"/>
                <a:cs typeface="Cambria"/>
              </a:rPr>
              <a:t>Pago</a:t>
            </a:r>
            <a:r>
              <a:rPr sz="2000" spc="550" dirty="0">
                <a:solidFill>
                  <a:srgbClr val="FFFFFF"/>
                </a:solidFill>
                <a:latin typeface="+mj-lt"/>
                <a:cs typeface="Cambria"/>
              </a:rPr>
              <a:t> </a:t>
            </a:r>
            <a:r>
              <a:rPr sz="2000" spc="265" dirty="0">
                <a:solidFill>
                  <a:srgbClr val="FFFFFF"/>
                </a:solidFill>
                <a:latin typeface="+mj-lt"/>
                <a:cs typeface="Trebuchet MS"/>
              </a:rPr>
              <a:t>–</a:t>
            </a:r>
            <a:r>
              <a:rPr sz="2000" spc="-100" dirty="0">
                <a:solidFill>
                  <a:srgbClr val="FFFFFF"/>
                </a:solidFill>
                <a:latin typeface="+mj-lt"/>
                <a:cs typeface="Trebuchet MS"/>
              </a:rPr>
              <a:t> </a:t>
            </a:r>
            <a:r>
              <a:rPr sz="2000" spc="60" dirty="0">
                <a:solidFill>
                  <a:srgbClr val="FFFFFF"/>
                </a:solidFill>
                <a:latin typeface="+mj-lt"/>
                <a:cs typeface="Cambria"/>
              </a:rPr>
              <a:t>Representa</a:t>
            </a:r>
            <a:r>
              <a:rPr sz="2000" spc="45" dirty="0">
                <a:solidFill>
                  <a:srgbClr val="FFFFFF"/>
                </a:solidFill>
                <a:latin typeface="+mj-lt"/>
                <a:cs typeface="Cambria"/>
              </a:rPr>
              <a:t> </a:t>
            </a:r>
            <a:r>
              <a:rPr sz="2000" spc="70" dirty="0">
                <a:solidFill>
                  <a:srgbClr val="FFFFFF"/>
                </a:solidFill>
                <a:latin typeface="+mj-lt"/>
                <a:cs typeface="Cambria"/>
              </a:rPr>
              <a:t>parte</a:t>
            </a:r>
            <a:r>
              <a:rPr sz="2000" spc="55" dirty="0">
                <a:solidFill>
                  <a:srgbClr val="FFFFFF"/>
                </a:solidFill>
                <a:latin typeface="+mj-lt"/>
                <a:cs typeface="Cambria"/>
              </a:rPr>
              <a:t> </a:t>
            </a:r>
            <a:r>
              <a:rPr sz="2000" spc="95" dirty="0">
                <a:solidFill>
                  <a:srgbClr val="FFFFFF"/>
                </a:solidFill>
                <a:latin typeface="+mj-lt"/>
                <a:cs typeface="Cambria"/>
              </a:rPr>
              <a:t>dos</a:t>
            </a:r>
            <a:r>
              <a:rPr sz="2000" spc="50" dirty="0">
                <a:solidFill>
                  <a:srgbClr val="FFFFFF"/>
                </a:solidFill>
                <a:latin typeface="+mj-lt"/>
                <a:cs typeface="Cambria"/>
              </a:rPr>
              <a:t> </a:t>
            </a:r>
            <a:r>
              <a:rPr sz="2000" spc="55" dirty="0">
                <a:solidFill>
                  <a:srgbClr val="FFFFFF"/>
                </a:solidFill>
                <a:latin typeface="+mj-lt"/>
                <a:cs typeface="Cambria"/>
              </a:rPr>
              <a:t>valores</a:t>
            </a:r>
            <a:r>
              <a:rPr sz="2000" spc="40" dirty="0">
                <a:solidFill>
                  <a:srgbClr val="FFFFFF"/>
                </a:solidFill>
                <a:latin typeface="+mj-lt"/>
                <a:cs typeface="Cambria"/>
              </a:rPr>
              <a:t> </a:t>
            </a:r>
            <a:r>
              <a:rPr sz="2000" spc="60" dirty="0">
                <a:solidFill>
                  <a:srgbClr val="FFFFFF"/>
                </a:solidFill>
                <a:latin typeface="+mj-lt"/>
                <a:cs typeface="Cambria"/>
              </a:rPr>
              <a:t>realizados</a:t>
            </a:r>
            <a:r>
              <a:rPr sz="2000" spc="40" dirty="0">
                <a:solidFill>
                  <a:srgbClr val="FFFFFF"/>
                </a:solidFill>
                <a:latin typeface="+mj-lt"/>
                <a:cs typeface="Cambria"/>
              </a:rPr>
              <a:t> </a:t>
            </a:r>
            <a:r>
              <a:rPr sz="2000" spc="105" dirty="0">
                <a:solidFill>
                  <a:srgbClr val="FFFFFF"/>
                </a:solidFill>
                <a:latin typeface="+mj-lt"/>
                <a:cs typeface="Cambria"/>
              </a:rPr>
              <a:t>que</a:t>
            </a:r>
            <a:r>
              <a:rPr sz="2000" spc="45" dirty="0">
                <a:solidFill>
                  <a:srgbClr val="FFFFFF"/>
                </a:solidFill>
                <a:latin typeface="+mj-lt"/>
                <a:cs typeface="Cambria"/>
              </a:rPr>
              <a:t> </a:t>
            </a:r>
            <a:r>
              <a:rPr sz="2000" spc="70" dirty="0">
                <a:solidFill>
                  <a:srgbClr val="FFFFFF"/>
                </a:solidFill>
                <a:latin typeface="+mj-lt"/>
                <a:cs typeface="Cambria"/>
              </a:rPr>
              <a:t>já</a:t>
            </a:r>
            <a:r>
              <a:rPr sz="2000" spc="65" dirty="0">
                <a:solidFill>
                  <a:srgbClr val="FFFFFF"/>
                </a:solidFill>
                <a:latin typeface="+mj-lt"/>
                <a:cs typeface="Cambria"/>
              </a:rPr>
              <a:t> </a:t>
            </a:r>
            <a:r>
              <a:rPr sz="2000" spc="40" dirty="0">
                <a:solidFill>
                  <a:srgbClr val="FFFFFF"/>
                </a:solidFill>
                <a:latin typeface="+mj-lt"/>
                <a:cs typeface="Cambria"/>
              </a:rPr>
              <a:t>foram</a:t>
            </a:r>
            <a:r>
              <a:rPr sz="2000" spc="35" dirty="0">
                <a:solidFill>
                  <a:srgbClr val="FFFFFF"/>
                </a:solidFill>
                <a:latin typeface="+mj-lt"/>
                <a:cs typeface="Cambria"/>
              </a:rPr>
              <a:t> </a:t>
            </a:r>
            <a:r>
              <a:rPr sz="2000" spc="114" dirty="0">
                <a:solidFill>
                  <a:srgbClr val="FFFFFF"/>
                </a:solidFill>
                <a:latin typeface="+mj-lt"/>
                <a:cs typeface="Cambria"/>
              </a:rPr>
              <a:t>pagos</a:t>
            </a:r>
            <a:r>
              <a:rPr sz="2000" spc="50" dirty="0">
                <a:solidFill>
                  <a:srgbClr val="FFFFFF"/>
                </a:solidFill>
                <a:latin typeface="+mj-lt"/>
                <a:cs typeface="Cambria"/>
              </a:rPr>
              <a:t> </a:t>
            </a:r>
            <a:r>
              <a:rPr sz="2000" spc="60">
                <a:solidFill>
                  <a:srgbClr val="FFFFFF"/>
                </a:solidFill>
                <a:latin typeface="+mj-lt"/>
                <a:cs typeface="Cambria"/>
              </a:rPr>
              <a:t>até </a:t>
            </a:r>
            <a:r>
              <a:rPr lang="pt-BR" sz="2000" spc="60" dirty="0" smtClean="0">
                <a:solidFill>
                  <a:srgbClr val="FFFFFF"/>
                </a:solidFill>
                <a:latin typeface="+mj-lt"/>
                <a:cs typeface="Cambria"/>
              </a:rPr>
              <a:t>novembro/2020</a:t>
            </a:r>
            <a:r>
              <a:rPr sz="2000" spc="45" smtClean="0">
                <a:solidFill>
                  <a:srgbClr val="FFFFFF"/>
                </a:solidFill>
                <a:latin typeface="+mj-lt"/>
                <a:cs typeface="Cambria"/>
              </a:rPr>
              <a:t>.</a:t>
            </a:r>
            <a:endParaRPr sz="2000">
              <a:latin typeface="+mj-lt"/>
              <a:cs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762000" y="685800"/>
          <a:ext cx="10744196" cy="5562607"/>
        </p:xfrm>
        <a:graphic>
          <a:graphicData uri="http://schemas.openxmlformats.org/drawingml/2006/table">
            <a:tbl>
              <a:tblPr/>
              <a:tblGrid>
                <a:gridCol w="3033507"/>
                <a:gridCol w="1101527"/>
                <a:gridCol w="1101527"/>
                <a:gridCol w="1101527"/>
                <a:gridCol w="1101527"/>
                <a:gridCol w="1101527"/>
                <a:gridCol w="1101527"/>
                <a:gridCol w="1101527"/>
              </a:tblGrid>
              <a:tr h="290518">
                <a:tc gridSpan="8">
                  <a:txBody>
                    <a:bodyPr/>
                    <a:lstStyle/>
                    <a:p>
                      <a:pPr marL="0" marR="0" indent="0" algn="ctr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HOSPITA</a:t>
                      </a:r>
                      <a:r>
                        <a:rPr lang="pt-BR" sz="1000" b="1" i="0" u="none" strike="noStrike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L SANTA CLARA – </a:t>
                      </a:r>
                      <a:r>
                        <a:rPr lang="pt-BR" sz="10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CONTRATO Nº 107 /2020</a:t>
                      </a:r>
                      <a:endParaRPr lang="pt-BR" sz="10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latin typeface="+mj-lt"/>
                      </a:endParaRPr>
                    </a:p>
                  </a:txBody>
                  <a:tcPr marL="8414" marR="8414" marT="84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6339">
                <a:tc gridSpan="8">
                  <a:txBody>
                    <a:bodyPr/>
                    <a:lstStyle/>
                    <a:p>
                      <a:pPr algn="ctr" fontAlgn="t"/>
                      <a:endParaRPr lang="pt-BR" sz="10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latin typeface="+mj-lt"/>
                      </a:endParaRPr>
                    </a:p>
                  </a:txBody>
                  <a:tcPr marL="8414" marR="8414" marT="84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70894">
                <a:tc gridSpan="8">
                  <a:txBody>
                    <a:bodyPr/>
                    <a:lstStyle/>
                    <a:p>
                      <a:pPr algn="ct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HOSPITAL SANTA CLARA COVID-19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7089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CATEGORIA 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1º Mês 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2º Mês 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3º Mês 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4º Mês 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5º Mês 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6º Mês 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TOTAL 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94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1. Pessoal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775.817,20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775.817,20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775.817,20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775.817,20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775.817,20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775.817,20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4.654.903,20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94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1.1 Salários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242.305,52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242.305,52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242.305,52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242.305,52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242.305,52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242.305,52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1.453.833,12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94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1.2 Outras Formas de Contratação (a)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378.000,00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378.000,00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378.000,00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378.000,00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378.000,00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378.000,00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2.268.000,00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94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1.3 Encargos / Benefícios (b)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155.511,68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155.511,68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155.511,68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155.511,68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155.511,68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155.511,68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933.070,08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94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2. Medicamentos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80.000,00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80.000,00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80.000,00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80.000,00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80.000,00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80.000,00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480.000,00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94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3. Materiais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47.000,00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47.000,00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47.000,00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47.000,00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47.000,00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47.000,00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282.000,00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94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3.1 Materiais Hospitalares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35.000,00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35.000,00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35.000,00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35.000,00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35.000,00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35.000,00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210.000,00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94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3.2 Gases Medicinais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12.000,00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12.000,00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12.000,00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12.000,00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12.000,00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12.000,00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72.000,00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94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4. </a:t>
                      </a:r>
                      <a:r>
                        <a:rPr lang="pt-BR" sz="9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Materiais </a:t>
                      </a:r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Diversos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63.200,00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63.200,00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63.200,00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63.200,00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63.200,00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63.200,00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379.200,00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94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4.1 Material de Higienização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14.000,00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14.000,00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14.000,00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14.000,00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14.000,00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14.000,00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84.000,00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18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4.2 Material / </a:t>
                      </a:r>
                      <a:r>
                        <a:rPr lang="pt-BR" sz="9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Gêneros </a:t>
                      </a:r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Alimentícios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25.000,00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25.000,00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25.000,00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25.000,00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25.000,00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25.000,00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150.000,00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94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4.3 Material de Expediente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  5.000,00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  5.000,00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  5.000,00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  5.000,00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  5.000,00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  5.000,00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30.000,00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94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4.4 Combustível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  4.000,00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  4.000,00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  4.000,00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  4.000,00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  4.000,00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  4.000,00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24.000,00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94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4.5 GLP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  2.500,00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  2.500,00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  2.500,00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  2.500,00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  2.500,00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  2.500,00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15.000,00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94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4.6 Material de Lavanderia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12.700,00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12.700,00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12.700,00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12.700,00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12.700,00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12.700,00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76.200,00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94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5. Manutenção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22.000,00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22.000,00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22.000,00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22.000,00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22.000,00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22.000,00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132.000,00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94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5.1 Material de Manutenção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12.000,00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12.000,00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12.000,00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12.000,00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12.000,00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12.000,00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72.000,00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94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5.2 Serviços de Manutenção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10.000,00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10.000,00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10.000,00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10.000,00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10.000,00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10.000,00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60.000,00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94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6. Seguros/Impostos/Taxas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19.380,89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19.380,89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19.380,89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19.380,89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19.380,89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19.380,89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116.285,34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94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6.1 Seguros (imóvel e automóvel)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  2.500,00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  2.500,00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  2.500,00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  2.500,00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  2.500,00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  2.500,00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15.000,00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94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6.2 Impostos e Taxas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16.880,89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16.880,89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16.880,89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16.880,89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16.880,89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16.880,89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101.285,34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94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7. Telefonia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  1.000,00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  1.000,00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  1.000,00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  1.000,00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  1.000,00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  1.000,00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  6.000,00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94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8. Água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12.000,00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12.000,00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12.000,00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12.000,00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12.000,00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12.000,00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72.000,00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94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9. Energia Elétrica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30.000,00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30.000,00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30.000,00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30.000,00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30.000,00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30.000,00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180.000,00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94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10. Prestação de serviços de terceiros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59.994,84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59.994,84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59.994,84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59.994,84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59.994,84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59.994,84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359.969,04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94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11. Informática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15.000,00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15.000,00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15.000,00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15.000,00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15.000,00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15.000,00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      90.000,00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94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12. TOTAL GLOBAL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1.125.392,93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1.125.392,93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1.125.392,93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1.125.392,93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1.125.392,93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1.125.392,93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j-lt"/>
                        </a:rPr>
                        <a:t> 6.752.357,58 </a:t>
                      </a:r>
                    </a:p>
                  </a:txBody>
                  <a:tcPr marL="8414" marR="8414" marT="84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53600" y="1"/>
            <a:ext cx="1946148" cy="609600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762000" y="6324600"/>
            <a:ext cx="29674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</a:rPr>
              <a:t>Vigência do Contrato: Maio a Outubro/2020 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85800" y="3048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ORÇAMENTO</a:t>
            </a:r>
            <a:endParaRPr lang="pt-B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69652" y="76200"/>
            <a:ext cx="1946148" cy="609600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304803" y="838199"/>
          <a:ext cx="11582396" cy="5486400"/>
        </p:xfrm>
        <a:graphic>
          <a:graphicData uri="http://schemas.openxmlformats.org/drawingml/2006/table">
            <a:tbl>
              <a:tblPr/>
              <a:tblGrid>
                <a:gridCol w="1367754"/>
                <a:gridCol w="683878"/>
                <a:gridCol w="845520"/>
                <a:gridCol w="736722"/>
                <a:gridCol w="671444"/>
                <a:gridCol w="845520"/>
                <a:gridCol w="845520"/>
                <a:gridCol w="845520"/>
                <a:gridCol w="736722"/>
                <a:gridCol w="609274"/>
                <a:gridCol w="606164"/>
                <a:gridCol w="708746"/>
                <a:gridCol w="708746"/>
                <a:gridCol w="774026"/>
                <a:gridCol w="596840"/>
              </a:tblGrid>
              <a:tr h="26986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Parcela / Fatura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Data Emissão Fatura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 Valor Mensal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 Valor Indicado despacho DGESS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 Imposto de Renda (1,5%)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 Valor Líquido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 Retenção 30%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 Valor da Fatura Pós Retenção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 Descontos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Valor Pago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Data Pagamento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32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 Energia Elétrica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 Água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 Telefone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 Insumos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 Total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239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1ª </a:t>
                      </a:r>
                      <a:r>
                        <a:rPr lang="pt-BR" sz="900" b="0" i="0" u="none" strike="noStrike" dirty="0" smtClean="0">
                          <a:solidFill>
                            <a:schemeClr val="bg1"/>
                          </a:solidFill>
                          <a:latin typeface="Calibri Light"/>
                        </a:rPr>
                        <a:t>Parcela</a:t>
                      </a:r>
                    </a:p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chemeClr val="bg1"/>
                          </a:solidFill>
                          <a:latin typeface="Calibri Light"/>
                        </a:rPr>
                        <a:t>Fatura  nº 004/2020</a:t>
                      </a:r>
                      <a:endParaRPr lang="pt-BR" sz="900" b="0" i="0" u="none" strike="noStrike" dirty="0">
                        <a:solidFill>
                          <a:schemeClr val="bg1"/>
                        </a:solidFill>
                        <a:latin typeface="Calibri Light"/>
                      </a:endParaRP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23/04/20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1.125.392,93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-  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16.880,89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1.108.512,04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-  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1.108.512,04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-  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-  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-  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-  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-  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1.108.512,04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05/05/20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9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2ª </a:t>
                      </a:r>
                      <a:r>
                        <a:rPr lang="pt-BR" sz="900" b="0" i="0" u="none" strike="noStrike" dirty="0" smtClean="0">
                          <a:solidFill>
                            <a:schemeClr val="bg1"/>
                          </a:solidFill>
                          <a:latin typeface="Calibri Light"/>
                        </a:rPr>
                        <a:t>Parcela</a:t>
                      </a:r>
                    </a:p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chemeClr val="bg1"/>
                          </a:solidFill>
                          <a:latin typeface="Calibri Light"/>
                        </a:rPr>
                        <a:t>Fatura nº </a:t>
                      </a:r>
                      <a:r>
                        <a:rPr lang="pt-BR" sz="900" b="0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008/2020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01/06/20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1.125.392,93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-  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16.880,89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1.108.512,04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-  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1.108.512,04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-  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-  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-  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-  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-  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1.108.512,04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09/06/20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6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3ª </a:t>
                      </a:r>
                      <a:r>
                        <a:rPr lang="pt-BR" sz="900" b="0" i="0" u="none" strike="noStrike" dirty="0" smtClean="0">
                          <a:solidFill>
                            <a:schemeClr val="bg1"/>
                          </a:solidFill>
                          <a:latin typeface="Calibri Light"/>
                        </a:rPr>
                        <a:t>Parcela</a:t>
                      </a:r>
                    </a:p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chemeClr val="bg1"/>
                          </a:solidFill>
                          <a:latin typeface="Calibri Light"/>
                        </a:rPr>
                        <a:t>Fatura</a:t>
                      </a:r>
                      <a:r>
                        <a:rPr lang="pt-BR" sz="900" b="0" i="0" u="none" strike="noStrike" baseline="0" dirty="0" smtClean="0">
                          <a:solidFill>
                            <a:schemeClr val="bg1"/>
                          </a:solidFill>
                          <a:latin typeface="Calibri Light"/>
                        </a:rPr>
                        <a:t> </a:t>
                      </a:r>
                      <a:r>
                        <a:rPr lang="pt-BR" sz="900" b="0" i="0" u="none" strike="noStrike" dirty="0" smtClean="0">
                          <a:solidFill>
                            <a:schemeClr val="bg1"/>
                          </a:solidFill>
                          <a:latin typeface="Calibri Light"/>
                        </a:rPr>
                        <a:t>nº </a:t>
                      </a:r>
                      <a:r>
                        <a:rPr lang="pt-BR" sz="900" b="0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010/2020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01/07/20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1.125.392,93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-  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16.880,89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1.108.512,04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337.617,88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770.894,16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-  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-  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-  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-  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-  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770.894,16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29/07/20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6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337.617,88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20/10/20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6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4ª </a:t>
                      </a:r>
                      <a:r>
                        <a:rPr lang="pt-BR" sz="900" b="0" i="0" u="none" strike="noStrike" dirty="0" smtClean="0">
                          <a:solidFill>
                            <a:schemeClr val="bg1"/>
                          </a:solidFill>
                          <a:latin typeface="Calibri Light"/>
                        </a:rPr>
                        <a:t>Parcela</a:t>
                      </a:r>
                    </a:p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chemeClr val="bg1"/>
                          </a:solidFill>
                          <a:latin typeface="Calibri Light"/>
                        </a:rPr>
                        <a:t>Fatura  nº </a:t>
                      </a:r>
                      <a:r>
                        <a:rPr lang="pt-BR" sz="900" b="0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014/2020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17/08/20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1.125.392,93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-  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16.880,89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1.108.512,04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337.617,88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770.894,16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-  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-  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-  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-  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-  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770.894,16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25/08/20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6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337.617,88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20/10/20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9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5ª </a:t>
                      </a:r>
                      <a:r>
                        <a:rPr lang="pt-BR" sz="900" b="0" i="0" u="none" strike="noStrike" dirty="0" smtClean="0">
                          <a:solidFill>
                            <a:schemeClr val="bg1"/>
                          </a:solidFill>
                          <a:latin typeface="Calibri Light"/>
                        </a:rPr>
                        <a:t>Parcela</a:t>
                      </a:r>
                    </a:p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chemeClr val="bg1"/>
                          </a:solidFill>
                          <a:latin typeface="Calibri Light"/>
                        </a:rPr>
                        <a:t>Fatura  nº 016/2020</a:t>
                      </a:r>
                      <a:endParaRPr lang="pt-BR" sz="900" b="0" i="0" u="none" strike="noStrike" dirty="0">
                        <a:solidFill>
                          <a:schemeClr val="bg1"/>
                        </a:solidFill>
                        <a:latin typeface="Calibri Light"/>
                      </a:endParaRP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16/09/20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1.125.392,93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-  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16.880,89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1.108.512,04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337.617,88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770.894,16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14.242,31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 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-  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32.043,00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46.285,31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724.608,85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25/09/20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9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6ª </a:t>
                      </a:r>
                      <a:r>
                        <a:rPr lang="pt-BR" sz="900" b="0" i="0" u="none" strike="noStrike" dirty="0" smtClean="0">
                          <a:solidFill>
                            <a:schemeClr val="bg1"/>
                          </a:solidFill>
                          <a:latin typeface="Calibri Light"/>
                        </a:rPr>
                        <a:t>Parcela</a:t>
                      </a:r>
                    </a:p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chemeClr val="bg1"/>
                          </a:solidFill>
                          <a:latin typeface="Calibri Light"/>
                        </a:rPr>
                        <a:t>Fatura nº.018/2020</a:t>
                      </a:r>
                      <a:endParaRPr lang="pt-BR" sz="900" b="0" i="0" u="none" strike="noStrike" dirty="0">
                        <a:solidFill>
                          <a:schemeClr val="bg1"/>
                        </a:solidFill>
                        <a:latin typeface="Calibri Light"/>
                      </a:endParaRP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01/10/20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 1.125.392,93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 991.071,84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9.801,80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981.270,04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-  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981.270,04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100.072,01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15.014,84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5.613,62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-  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120.700,47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860.569,57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20/12/21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9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Total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 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6.752.357,58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 991.071,84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 94.206,27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 6.523.830,22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 1.012.853,64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 5.510.976,58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 114.314,32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 15.014,84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 5.613,62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 32.043,00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 166.985,78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 6.019.226,56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 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970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Observação: A fatura referente à 6ª parcela só foi paga em dezembro/2021.</a:t>
                      </a:r>
                    </a:p>
                  </a:txBody>
                  <a:tcPr marL="6619" marR="6619" marT="66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6619" marR="6619" marT="66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6619" marR="6619" marT="66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6619" marR="6619" marT="66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6619" marR="6619" marT="66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619" marR="6619" marT="66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619" marR="6619" marT="66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619" marR="6619" marT="66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619" marR="6619" marT="66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619" marR="6619" marT="66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619" marR="6619" marT="66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8015" y="129539"/>
            <a:ext cx="3872865" cy="692150"/>
            <a:chOff x="128015" y="129539"/>
            <a:chExt cx="3872865" cy="692150"/>
          </a:xfrm>
        </p:grpSpPr>
        <p:pic>
          <p:nvPicPr>
            <p:cNvPr id="3" name="object 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8015" y="129539"/>
              <a:ext cx="2410968" cy="691895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21408" y="129539"/>
              <a:ext cx="569976" cy="69189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68880" y="323087"/>
              <a:ext cx="1531620" cy="371855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03072" y="202768"/>
            <a:ext cx="357251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204" dirty="0"/>
              <a:t>REALIZADO</a:t>
            </a:r>
            <a:r>
              <a:rPr sz="2400" spc="260" dirty="0"/>
              <a:t> </a:t>
            </a:r>
            <a:r>
              <a:rPr sz="2400" spc="315" dirty="0">
                <a:latin typeface="Trebuchet MS"/>
                <a:cs typeface="Trebuchet MS"/>
              </a:rPr>
              <a:t>–</a:t>
            </a:r>
            <a:r>
              <a:rPr sz="2400" spc="80" dirty="0">
                <a:latin typeface="Trebuchet MS"/>
                <a:cs typeface="Trebuchet MS"/>
              </a:rPr>
              <a:t> </a:t>
            </a:r>
            <a:r>
              <a:rPr sz="1200" spc="80" dirty="0"/>
              <a:t>(COMPETÊNCIA)</a:t>
            </a:r>
            <a:endParaRPr sz="1200">
              <a:latin typeface="Trebuchet MS"/>
              <a:cs typeface="Trebuchet MS"/>
            </a:endParaRPr>
          </a:p>
        </p:txBody>
      </p:sp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753600" y="0"/>
            <a:ext cx="2310384" cy="762000"/>
          </a:xfrm>
          <a:prstGeom prst="rect">
            <a:avLst/>
          </a:prstGeom>
        </p:spPr>
      </p:pic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914402" y="838194"/>
          <a:ext cx="10439398" cy="5410205"/>
        </p:xfrm>
        <a:graphic>
          <a:graphicData uri="http://schemas.openxmlformats.org/drawingml/2006/table">
            <a:tbl>
              <a:tblPr/>
              <a:tblGrid>
                <a:gridCol w="2343761"/>
                <a:gridCol w="1023523"/>
                <a:gridCol w="906472"/>
                <a:gridCol w="906472"/>
                <a:gridCol w="906472"/>
                <a:gridCol w="906472"/>
                <a:gridCol w="906472"/>
                <a:gridCol w="816641"/>
                <a:gridCol w="816641"/>
                <a:gridCol w="906472"/>
              </a:tblGrid>
              <a:tr h="238101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pt-BR" sz="700" b="1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D E M O N S T R A T I V O    D E    D E S P E S A S POR COMPETÊNCIA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487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pt-BR" sz="700" b="1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Contrato de Gestão Emergencial nº   107 / 2020 - HOSPITAL SANTA CLARA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4874">
                <a:tc>
                  <a:txBody>
                    <a:bodyPr/>
                    <a:lstStyle/>
                    <a:p>
                      <a:pPr algn="ctr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Calibri Ligh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Calibri Ligh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Calibri Ligh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Calibri Ligh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Calibri Ligh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Calibri Ligh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Calibri Ligh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Calibri Ligh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Calibri Ligh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Calibri Ligh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7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CATEGORIA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PROPOSTA ORÇAMENTÁRIA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05/05 A 31/05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JUNHO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JULHO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AGOSTO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SETEMBRO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OUTUBRO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NOVEMBRO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8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1.0 REPASSE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1.125.392,93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     1.125.392,93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     1.125.412,45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     1.575.553,80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        337.618,53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     1.125.393,18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                  -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     5.289.370,89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87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1.1.1 Repasse SESAB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     1.125.392,93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     1.125.392,93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     1.575.550,10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        337.617,88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     1.125.392,93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     5.289.346,77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487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1.1.2 Rendimentos de Aplicação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                19,52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                  3,70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                  0,65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                  0,25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               1,21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                25,33 </a:t>
                      </a:r>
                      <a:endParaRPr lang="pt-BR" sz="7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874"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Calibri Ligh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Calibri Ligh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Calibri Ligh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Calibri Ligh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Calibri Ligh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Calibri Ligh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Calibri Ligh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Calibri Ligh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Calibri Ligh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Calibri Ligh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87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1.1 Salários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1.453.833,12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154.201,96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262.340,04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291.076,58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305.357,67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300.353,56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42.909,53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R$ 1.356.239,34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487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1.1.1 Salário líquido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Calibri Ligh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142.475,74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238.746,59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262.645,75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275.445,49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261.092,82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5.523,10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87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1.1.2 IRRF sobre folha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Calibri Ligh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151,15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590,56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2.265,08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3.580,27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10.829,02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14.868,19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87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1.1.3 INSS sobre folha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Calibri Ligh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11.575,07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23.061,69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26.165,75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26.331,91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28.431,72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22.518,24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87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1.1.4 Outras deduções sobre folha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Calibri Ligh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-R$            58,80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87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1.2 Outras Formas de Contratação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2.268.000,00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229.090,00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486.496,50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473.513,65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587.737,60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432.018,83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R$ 209.995,62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R$ 2.418.852,20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87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1.3 Encargos e Benefícios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933.070,08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92.418,57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166.578,84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193.422,94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193.306,16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239.866,12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R$ 559.779,45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R$ 1.445.372,08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87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1.3.1 INSS - Patronal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1" i="0" u="none" strike="noStrike">
                        <a:solidFill>
                          <a:schemeClr val="bg1"/>
                        </a:solidFill>
                        <a:latin typeface="Calibri Ligh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40.082,49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72.481,89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80.312,16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82.723,80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88.835,22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76.844,37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87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1.3.2 FGTS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Calibri Ligh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11.206,28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20.389,31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23.453,76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24.494,12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22.915,62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21.933,49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87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1.3.3 PIS folha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Calibri Ligh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1.464,85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2.716,09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3.012,39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3.088,20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3.354,03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2.713,85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87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1.3.4 Provisão de Férias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Calibri Ligh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16.212,04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26.930,29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33.978,75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34.345,77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36.729,18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27.581,96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87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1.3.5 Provisão de 13º Salário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Calibri Ligh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12.155,38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22.027,07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29.051,46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25.799,53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31.989,25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20.686,47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87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1.3.6 (Provisão) Multa FGTS 40%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Calibri Ligh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518,00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1.566,34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1.889,49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1.924,54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2.198,88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R$ 337.202,95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87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1.4 Baixa de Provisionamento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Calibri Ligh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-R$        8.540,37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-R$      36.430,16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-R$        8.043,98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-R$      46.105,44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-R$ 530.426,91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-R$ 231.037,62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87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1.3.7 Encargos Incidente s/ Provisionamento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Calibri Ligh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10.779,53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20.467,85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21.724,93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20.930,20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53.843,94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72.816,36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Shape 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100-000003000000}"/>
              </a:ext>
            </a:extLst>
          </p:cNvPr>
          <p:cNvSpPr/>
          <p:nvPr/>
        </p:nvSpPr>
        <p:spPr>
          <a:xfrm>
            <a:off x="12258675" y="1371600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11" name="Shape 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100-000002000000}"/>
              </a:ext>
            </a:extLst>
          </p:cNvPr>
          <p:cNvSpPr/>
          <p:nvPr/>
        </p:nvSpPr>
        <p:spPr>
          <a:xfrm>
            <a:off x="12258675" y="1371600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12" name="CaixaDeTexto 11"/>
          <p:cNvSpPr txBox="1"/>
          <p:nvPr/>
        </p:nvSpPr>
        <p:spPr>
          <a:xfrm>
            <a:off x="914400" y="64770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</a:rPr>
              <a:t>Vigência do Contrato: Maio a Outubro/2020 </a:t>
            </a:r>
            <a:endParaRPr lang="pt-BR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8015" y="129539"/>
            <a:ext cx="3872865" cy="692150"/>
            <a:chOff x="128015" y="129539"/>
            <a:chExt cx="3872865" cy="69215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8015" y="129539"/>
              <a:ext cx="2410968" cy="691895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21408" y="129539"/>
              <a:ext cx="569976" cy="69189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468880" y="323087"/>
              <a:ext cx="1531620" cy="371855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03072" y="202768"/>
            <a:ext cx="357251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204" dirty="0"/>
              <a:t>REALIZADO</a:t>
            </a:r>
            <a:r>
              <a:rPr sz="2400" spc="260" dirty="0"/>
              <a:t> </a:t>
            </a:r>
            <a:r>
              <a:rPr sz="2400" spc="315" dirty="0">
                <a:latin typeface="Trebuchet MS"/>
                <a:cs typeface="Trebuchet MS"/>
              </a:rPr>
              <a:t>–</a:t>
            </a:r>
            <a:r>
              <a:rPr sz="2400" spc="80" dirty="0">
                <a:latin typeface="Trebuchet MS"/>
                <a:cs typeface="Trebuchet MS"/>
              </a:rPr>
              <a:t> </a:t>
            </a:r>
            <a:r>
              <a:rPr sz="1200" spc="80" dirty="0"/>
              <a:t>(COMPETÊNCIA)</a:t>
            </a:r>
            <a:endParaRPr sz="1200">
              <a:latin typeface="Trebuchet MS"/>
              <a:cs typeface="Trebuchet MS"/>
            </a:endParaRPr>
          </a:p>
        </p:txBody>
      </p:sp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906000" y="0"/>
            <a:ext cx="2157984" cy="761999"/>
          </a:xfrm>
          <a:prstGeom prst="rect">
            <a:avLst/>
          </a:prstGeom>
        </p:spPr>
      </p:pic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838200" y="838209"/>
          <a:ext cx="10668000" cy="5486390"/>
        </p:xfrm>
        <a:graphic>
          <a:graphicData uri="http://schemas.openxmlformats.org/drawingml/2006/table">
            <a:tbl>
              <a:tblPr/>
              <a:tblGrid>
                <a:gridCol w="2395084"/>
                <a:gridCol w="1045936"/>
                <a:gridCol w="926322"/>
                <a:gridCol w="926322"/>
                <a:gridCol w="926322"/>
                <a:gridCol w="926322"/>
                <a:gridCol w="926322"/>
                <a:gridCol w="834524"/>
                <a:gridCol w="834524"/>
                <a:gridCol w="926322"/>
              </a:tblGrid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2. Medicamentos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480.000,00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133.844,48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187.487,84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75.085,77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210.152,35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28.736,89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19.329,44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654.636,77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3.1 Materiais Hospitalares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210.000,00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133.915,69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98.493,03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80.584,15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77.336,57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137.304,26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38.461,80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566.095,50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3.2 Gases Medicinais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72.000,00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49.502,82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26.382,72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24.191,51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37.632,41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9.958,19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4.009,88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151.677,53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4.1 Material de Higienização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84.000,00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16.379,38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12.775,15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8.929,34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7.759,90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6.191,32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3.480,61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55.515,70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4.2 Material/Gêneros Alimentícios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150.000,00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67.773,35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48.306,10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2.560,58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8.751,54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63.825,76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21.345,75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212.563,08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4.3 Material de Expediente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30.000,00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4.293,18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4.191,26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1.818,00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3.419,61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1.974,69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15.696,74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4.4 Combustíveis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24.000,00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1.500,00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2.000,00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5.000,00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5.500,00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5.000,00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2.000,00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21.000,00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4.5 GLP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15.000,00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4.6 Material de Lavanderia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76.200,00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34.037,19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9.487,55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22.575,91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6.073,30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123,68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72.297,63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5.1 Material de Manutenção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72.000,00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4.105,57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2.292,16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668,65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7.066,38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5.2 Serv de Manutenção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60.000,00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44.536,47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38.959,12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62.663,49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14.870,00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12.700,00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7.229,03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180.958,11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6.1 Seguros (Imóvel e Automóvel)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15.000,00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6.2 Impostos e Taxas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101.285,34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17.667,39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19.387,43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19.411,50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19.809,11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17.573,94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414,89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94.264,26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7. Telefonia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6.000,00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50,00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1.266,55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350,00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690,23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350,00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2.706,78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8. Água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72.000,00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9. Energia Elétrica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180.000,00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14.242,31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14.242,31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10.1 Aluguel de Carro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30.000,00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5.000,00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5.000,00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5.000,00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11.000,00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7.000,00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6.858,13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39.858,13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10.2 Assessoria Contábil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48.000,00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8.000,00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8.000,00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8.000,00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8.000,00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8.000,00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8.000,00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48.000,00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10.3 Assessoria de Comunicação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48.000,00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8.000,00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8.000,00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15.000,00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8.000,00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8.000,00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8.000,00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55.000,00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10.4 Assessoria Jurídica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60.000,00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10.000,00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10.000,00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10.000,00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10.000,00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10.000,00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10.000,00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60.000,00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10.5 Compras e Suprimentos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48.000,00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8.000,00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8.000,00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8.000,00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8.000,00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8.000,00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8.000,00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48.000,00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10.7 Contas a Pagar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48.000,00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8.000,00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8.646,80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25.800,00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5.385,09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8.000,00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8.000,00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63.831,89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10.8 Recursos Humanos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48.000,00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11.316,00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8.000,00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8.000,00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12.000,00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4.000,00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8.000,00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51.316,00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10.10 Serviços de Motoboy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29.969,04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4.994,84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6.294,84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4.994,84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4.994,84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6.294,84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5.818,84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33.393,04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11. Informática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90.000,00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4.733,18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11.155,50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19.538,00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16.492,87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5.293,00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1.615,94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58.828,49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Total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6.752.357,58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R$ 1.051.360,07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R$ 1.439.541,43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R$ 1.365.516,26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R$ 1.562.937,90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R$ 1.334.683,71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R$ 973.372,59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 dirty="0">
                          <a:solidFill>
                            <a:schemeClr val="bg1"/>
                          </a:solidFill>
                          <a:latin typeface="Calibri Light"/>
                        </a:rPr>
                        <a:t> R$ 7.727.411,96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tângulo 8"/>
          <p:cNvSpPr/>
          <p:nvPr/>
        </p:nvSpPr>
        <p:spPr>
          <a:xfrm>
            <a:off x="533400" y="6428601"/>
            <a:ext cx="29674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</a:rPr>
              <a:t>Vigência do Contrato: Maio a Outubro/2020 </a:t>
            </a:r>
            <a:endParaRPr lang="pt-BR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8015" y="129539"/>
            <a:ext cx="3192780" cy="692150"/>
            <a:chOff x="128015" y="129539"/>
            <a:chExt cx="3192780" cy="69215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8015" y="129539"/>
              <a:ext cx="1423416" cy="691895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33855" y="129539"/>
              <a:ext cx="569976" cy="69189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81327" y="323087"/>
              <a:ext cx="1839468" cy="371855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03072" y="202768"/>
            <a:ext cx="28930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204" dirty="0"/>
              <a:t>PAGO</a:t>
            </a:r>
            <a:r>
              <a:rPr sz="2400" spc="270" dirty="0"/>
              <a:t> </a:t>
            </a:r>
            <a:r>
              <a:rPr sz="2400" spc="315" dirty="0">
                <a:latin typeface="Trebuchet MS"/>
                <a:cs typeface="Trebuchet MS"/>
              </a:rPr>
              <a:t>–</a:t>
            </a:r>
            <a:r>
              <a:rPr sz="2400" spc="80" dirty="0">
                <a:latin typeface="Trebuchet MS"/>
                <a:cs typeface="Trebuchet MS"/>
              </a:rPr>
              <a:t> </a:t>
            </a:r>
            <a:r>
              <a:rPr sz="1200" spc="95" dirty="0"/>
              <a:t>(REGIME</a:t>
            </a:r>
            <a:r>
              <a:rPr sz="1200" spc="145" dirty="0"/>
              <a:t> </a:t>
            </a:r>
            <a:r>
              <a:rPr sz="1200" spc="130" dirty="0"/>
              <a:t>DE</a:t>
            </a:r>
            <a:r>
              <a:rPr sz="1200" spc="140" dirty="0"/>
              <a:t> </a:t>
            </a:r>
            <a:r>
              <a:rPr sz="1200" spc="85" dirty="0"/>
              <a:t>CAIXA)</a:t>
            </a:r>
            <a:endParaRPr sz="1200">
              <a:latin typeface="Trebuchet MS"/>
              <a:cs typeface="Trebuchet MS"/>
            </a:endParaRPr>
          </a:p>
        </p:txBody>
      </p:sp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210800" y="123445"/>
            <a:ext cx="1905000" cy="638555"/>
          </a:xfrm>
          <a:prstGeom prst="rect">
            <a:avLst/>
          </a:prstGeom>
        </p:spPr>
      </p:pic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838202" y="762000"/>
          <a:ext cx="10515597" cy="5410192"/>
        </p:xfrm>
        <a:graphic>
          <a:graphicData uri="http://schemas.openxmlformats.org/drawingml/2006/table">
            <a:tbl>
              <a:tblPr/>
              <a:tblGrid>
                <a:gridCol w="2173856"/>
                <a:gridCol w="1086928"/>
                <a:gridCol w="879894"/>
                <a:gridCol w="879894"/>
                <a:gridCol w="905773"/>
                <a:gridCol w="905773"/>
                <a:gridCol w="957532"/>
                <a:gridCol w="905773"/>
                <a:gridCol w="862642"/>
                <a:gridCol w="957532"/>
              </a:tblGrid>
              <a:tr h="238705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pt-BR" sz="7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D E M O N S T R A T I V O    D E    D E S P E S A S (REGIME DE CAIXA)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7338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Contrato de Gestão Emergencial nº 107/ 2020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7338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Hospital Santa Clara - COVID 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0303"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CATEGORIA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PROPOSTA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05 A 31/05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JUNHO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JULHO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AGOSTO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SETEMBRO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OUTUBRO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NOVEMBRO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TOTAL REPASSE BRUTO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38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1.0 REPASSE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R$  1.125.392,93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 1.125.392,93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 1.910.820,70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  1.795.404,31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  1.161.745,51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      867.222,03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  1.087.606,43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-          683,64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   5.289.372,10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38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1.1.1 Repasse SESAB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 1.125.392,93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 1.125.392,93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     787.775,05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     787.775,05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      787.775,05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     675.235,76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   5.289.346,77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7338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1.1.2 Rendimentos de Aplicação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             19,52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                3,70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                0,65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                 0,25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                1,16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              0,05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chemeClr val="bg1"/>
                          </a:solidFill>
                          <a:latin typeface="Calibri Light"/>
                        </a:rPr>
                        <a:t>                25,33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38"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38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1.1 Salários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1.453.833,12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161.542,68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231.376,63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291.637,58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275.445,49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261.092,82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5.523,10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R$ 1.226.618,30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38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1.1.1 Salário líquido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149.875,26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230.786,07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263.206,75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275.445,49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261.092,82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5.523,10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38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1.1.2 IRRF sobre folha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151,15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590,56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2.265,08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38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1.1.3 INSS sobre folha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11.575,07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26.165,75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38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1.1.4 Outras deduções sobre folha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-R$          58,80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38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1.2 Outras Formas de Contratação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2.268.000,00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3.090,00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288.703,64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401.638,25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468.382,21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436.339,15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370.342,71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17.352,64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R$ 1.985.848,60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38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1.3 Encargos e Benefícios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933.070,08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52.753,62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23.105,40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106.782,35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27.578,28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44.213,83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635,28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255.068,76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38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1.3.1 INSS - Patronal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40.082,49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80.312,16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38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1.3.2 FGTS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11.206,28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20.389,31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23.457,80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24.490,08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44.213,83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635,28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38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1.3.3 PIS folha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1.464,85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2.716,09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3.012,39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3.088,20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38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1.3.4 Provisão de Férias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38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1.3.5 Provisão de 13º Salário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38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1.3.6 (Provisão) Multa FGTS 40%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38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1.4 Baixa de </a:t>
                      </a:r>
                      <a:r>
                        <a:rPr lang="pt-BR" sz="700" b="0" i="0" u="none" strike="noStrike" dirty="0" err="1">
                          <a:solidFill>
                            <a:schemeClr val="bg1"/>
                          </a:solidFill>
                          <a:latin typeface="Arial"/>
                        </a:rPr>
                        <a:t>Provisionamento</a:t>
                      </a:r>
                      <a:endParaRPr lang="pt-BR" sz="7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8.540,37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36.430,16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8.043,98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46.105,44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530.426,91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R$ 231.037,62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860.584,48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42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1.3.7 Encargos Incidente s/ Provisionamento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118.202,27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111.464,80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150.372,26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117.441,30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71.243,16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5.417,49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3.696,66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 R$    577.837,94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tângulo 8"/>
          <p:cNvSpPr/>
          <p:nvPr/>
        </p:nvSpPr>
        <p:spPr>
          <a:xfrm>
            <a:off x="609600" y="6428601"/>
            <a:ext cx="29674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</a:rPr>
              <a:t>Vigência do Contrato: Maio a Outubro/2020 </a:t>
            </a:r>
            <a:endParaRPr lang="pt-BR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16540" y="0"/>
            <a:ext cx="1647444" cy="638555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128015" y="129539"/>
            <a:ext cx="3192780" cy="692150"/>
            <a:chOff x="128015" y="129539"/>
            <a:chExt cx="3192780" cy="69215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8015" y="129539"/>
              <a:ext cx="1423416" cy="691895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33855" y="129539"/>
              <a:ext cx="569976" cy="69189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81327" y="323087"/>
              <a:ext cx="1839468" cy="371855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03072" y="202768"/>
            <a:ext cx="28930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204" dirty="0"/>
              <a:t>PAGO</a:t>
            </a:r>
            <a:r>
              <a:rPr sz="2400" spc="270" dirty="0"/>
              <a:t> </a:t>
            </a:r>
            <a:r>
              <a:rPr sz="2400" spc="315" dirty="0">
                <a:latin typeface="Trebuchet MS"/>
                <a:cs typeface="Trebuchet MS"/>
              </a:rPr>
              <a:t>–</a:t>
            </a:r>
            <a:r>
              <a:rPr sz="2400" spc="80" dirty="0">
                <a:latin typeface="Trebuchet MS"/>
                <a:cs typeface="Trebuchet MS"/>
              </a:rPr>
              <a:t> </a:t>
            </a:r>
            <a:r>
              <a:rPr sz="1200" spc="95" dirty="0"/>
              <a:t>(REGIME</a:t>
            </a:r>
            <a:r>
              <a:rPr sz="1200" spc="145" dirty="0"/>
              <a:t> </a:t>
            </a:r>
            <a:r>
              <a:rPr sz="1200" spc="130" dirty="0"/>
              <a:t>DE</a:t>
            </a:r>
            <a:r>
              <a:rPr sz="1200" spc="140" dirty="0"/>
              <a:t> </a:t>
            </a:r>
            <a:r>
              <a:rPr sz="1200" spc="85" dirty="0"/>
              <a:t>CAIXA)</a:t>
            </a:r>
            <a:endParaRPr sz="1200">
              <a:latin typeface="Trebuchet MS"/>
              <a:cs typeface="Trebuchet MS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685799" y="685787"/>
          <a:ext cx="10591800" cy="5562612"/>
        </p:xfrm>
        <a:graphic>
          <a:graphicData uri="http://schemas.openxmlformats.org/drawingml/2006/table">
            <a:tbl>
              <a:tblPr/>
              <a:tblGrid>
                <a:gridCol w="2184234"/>
                <a:gridCol w="1097896"/>
                <a:gridCol w="889874"/>
                <a:gridCol w="889874"/>
                <a:gridCol w="912986"/>
                <a:gridCol w="912986"/>
                <a:gridCol w="962102"/>
                <a:gridCol w="912986"/>
                <a:gridCol w="866760"/>
                <a:gridCol w="962102"/>
              </a:tblGrid>
              <a:tr h="16856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2. Medicamentos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480.000,00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82.138,70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86.848,58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138.016,86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44.060,08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59.815,37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30.768,00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441.647,59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56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3.1 Materiais Hospitalares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210.000,00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5.718,80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13.160,55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70.344,14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22.773,30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14.750,82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126.747,61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56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3.2 Gases Medicinais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72.000,00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5.531,33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9.165,47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14.982,90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10.784,04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3.191,23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5.413,66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652,00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49.720,63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56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4.1 Material de Higienização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84.000,00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110.256,53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3.539,58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5.211,96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53.479,20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172.487,27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56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4.2 Material/Gêneros Alimentícios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150.000,00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2.285,37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3.986,22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3.452,89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1.268,30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2.527,28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515,08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14.035,14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56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4.3 Material de Expediente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30.000,00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1.500,00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2.000,00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5.000,00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5.500,00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5.000,00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2.000,00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21.000,00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56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4.4 Combustíveis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24.000,00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56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4.5 GLP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15.000,00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9.850,67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15.098,16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8.830,67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21.931,79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9.110,19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64.821,48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56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4.6 Material de Lavanderia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76.200,00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5.017,73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1.380,00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635,22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7.032,95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56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5.1 Material de Manutenção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72.000,00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20.350,00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43.124,53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27.626,99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35.668,86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2.200,00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128.970,38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56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5.2 Serv de Manutenção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60.000,00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56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6.1 Seguros (Imóvel e Automóvel)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15.000,00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17.667,39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19.387,43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19.411,50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19.088,37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18.294,68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308,95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105,94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94.264,26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56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6.2 Impostos e Taxas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101.285,34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650,00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665,15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340,23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340,33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340,23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2.335,94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56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7. Telefonia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6.000,00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56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8. Água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72.000,00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14.242,31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14.242,31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56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9. Energia Elétrica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180.000,00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5.000,00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5.000,00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8.000,00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3.000,00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7.000,00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3.000,00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31.000,00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56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10.1 Aluguel de Carro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30.000,00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8.000,00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8.000,00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8.000,00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24.000,00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56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10.2 Assessoria Contábil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48.000,00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8.000,00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8.000,00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7.000,00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8.000,00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31.000,00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56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10.3 Assessoria de Comunicação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48.000,00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10.000,00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10.000,00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10.000,00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30.000,00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56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10.4 Assessoria Jurídica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60.000,00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8.000,00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8.000,00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8.000,00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24.000,00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56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10.5 Compras e Suprimentos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48.000,00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8.000,00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8.646,80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17.800,00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5.386,09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39.832,89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56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10.7 Contas a Pagar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48.000,00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11.316,00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8.000,00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12.000,00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31.316,00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56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10.8 Recursos Humanos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48.000,00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4.994,84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6.229,84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4.994,84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1.235,00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782,80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18.237,32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56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10.10 Serviços de Motoboy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29.969,04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4.671,58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10.554,00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2.886,00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4.724,97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20.668,20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624,90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2.793,00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46.922,65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56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11. Informática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90.000,00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840,79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11.914,94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43.247,96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23.935,08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79.938,77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564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13. P.A - AMBULATÓRIO RUY BARBOSA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12.102,51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136.822,59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212.794,52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324.519,63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11.826,13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48.544,45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746.609,83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56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14.( - )Recuros Prórios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1,00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315.900,00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201.320,46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517.221,46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56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15.( + )Recuros Prórios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-R$      3.016,00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-R$   385.510,00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-R$ 1.255.466,66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-R$   449.005,21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-R$ 310.546,75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-R$ 2.403.544,62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56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16.Ajustes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6.840,56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11.891,61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18.732,17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564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17.P.A AMB. (RETENÇÕES)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6.714,90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8.387,47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 R$      15.102,37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56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Total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 R$         6.752.357,58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 R$     339.984,68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 R$     903.195,14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 R$  1.421.434,50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 R$  1.082.298,78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 R$        454.852,52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 R$  1.088.290,12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 R$         3.576,74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 R$    5.293.632,48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564"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564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Saldo Financeiro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785.408,25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1.007.625,56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373.969,81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79.446,73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412.369,51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-683,69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-4.260,38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-            4.260,38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tângulo 9"/>
          <p:cNvSpPr/>
          <p:nvPr/>
        </p:nvSpPr>
        <p:spPr>
          <a:xfrm>
            <a:off x="685800" y="6428601"/>
            <a:ext cx="29674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</a:rPr>
              <a:t>Vigência do Contrato: Maio a Outubro/2020 </a:t>
            </a:r>
            <a:endParaRPr lang="pt-BR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</TotalTime>
  <Words>5490</Words>
  <Application>Microsoft Office PowerPoint</Application>
  <PresentationFormat>Personalizar</PresentationFormat>
  <Paragraphs>1588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Office Theme</vt:lpstr>
      <vt:lpstr>HOSPITAL SANTA CLARA  COVID-19</vt:lpstr>
      <vt:lpstr>ESTRUTURA  FÍSICA</vt:lpstr>
      <vt:lpstr>RELATÓRIOS COMPROBATÓRIOS  DAS RECEITAS E DESPESAS</vt:lpstr>
      <vt:lpstr>Slide 4</vt:lpstr>
      <vt:lpstr>Slide 5</vt:lpstr>
      <vt:lpstr>REALIZADO – (COMPETÊNCIA)</vt:lpstr>
      <vt:lpstr>REALIZADO – (COMPETÊNCIA)</vt:lpstr>
      <vt:lpstr>PAGO – (REGIME DE CAIXA)</vt:lpstr>
      <vt:lpstr>PAGO – (REGIME DE CAIXA)</vt:lpstr>
      <vt:lpstr>ATIVIDADES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 Riverside  covid-19</dc:title>
  <dc:creator>Emerson .</dc:creator>
  <cp:lastModifiedBy>Helena</cp:lastModifiedBy>
  <cp:revision>39</cp:revision>
  <dcterms:created xsi:type="dcterms:W3CDTF">2022-03-01T11:23:05Z</dcterms:created>
  <dcterms:modified xsi:type="dcterms:W3CDTF">2022-03-04T17:17:19Z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2020-10-13T00:00:00Z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2022-03-01T00:00:00Z</vt:filetime>
  </property>
</Properties>
</file>